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tags/tag2.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83" r:id="rId1"/>
  </p:sldMasterIdLst>
  <p:notesMasterIdLst>
    <p:notesMasterId r:id="rId47"/>
  </p:notesMasterIdLst>
  <p:handoutMasterIdLst>
    <p:handoutMasterId r:id="rId48"/>
  </p:handoutMasterIdLst>
  <p:sldIdLst>
    <p:sldId id="256" r:id="rId2"/>
    <p:sldId id="257" r:id="rId3"/>
    <p:sldId id="258" r:id="rId4"/>
    <p:sldId id="259" r:id="rId5"/>
    <p:sldId id="260" r:id="rId6"/>
    <p:sldId id="261" r:id="rId7"/>
    <p:sldId id="262" r:id="rId8"/>
    <p:sldId id="276" r:id="rId9"/>
    <p:sldId id="277" r:id="rId10"/>
    <p:sldId id="278" r:id="rId11"/>
    <p:sldId id="268" r:id="rId12"/>
    <p:sldId id="299" r:id="rId13"/>
    <p:sldId id="300" r:id="rId14"/>
    <p:sldId id="301" r:id="rId15"/>
    <p:sldId id="302" r:id="rId16"/>
    <p:sldId id="306" r:id="rId17"/>
    <p:sldId id="304" r:id="rId18"/>
    <p:sldId id="305" r:id="rId19"/>
    <p:sldId id="269" r:id="rId20"/>
    <p:sldId id="270" r:id="rId21"/>
    <p:sldId id="271" r:id="rId22"/>
    <p:sldId id="272" r:id="rId23"/>
    <p:sldId id="273" r:id="rId24"/>
    <p:sldId id="274" r:id="rId25"/>
    <p:sldId id="275" r:id="rId26"/>
    <p:sldId id="279" r:id="rId27"/>
    <p:sldId id="292" r:id="rId28"/>
    <p:sldId id="308" r:id="rId29"/>
    <p:sldId id="309" r:id="rId30"/>
    <p:sldId id="310" r:id="rId31"/>
    <p:sldId id="311" r:id="rId32"/>
    <p:sldId id="280" r:id="rId33"/>
    <p:sldId id="295" r:id="rId34"/>
    <p:sldId id="296" r:id="rId35"/>
    <p:sldId id="297" r:id="rId36"/>
    <p:sldId id="281" r:id="rId37"/>
    <p:sldId id="282" r:id="rId38"/>
    <p:sldId id="283" r:id="rId39"/>
    <p:sldId id="284" r:id="rId40"/>
    <p:sldId id="285" r:id="rId41"/>
    <p:sldId id="286" r:id="rId42"/>
    <p:sldId id="287" r:id="rId43"/>
    <p:sldId id="290" r:id="rId44"/>
    <p:sldId id="291" r:id="rId45"/>
    <p:sldId id="303"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00" d="100"/>
          <a:sy n="100" d="100"/>
        </p:scale>
        <p:origin x="-1680"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presProps" Target="presProps.xml"/><Relationship Id="rId51" Type="http://schemas.openxmlformats.org/officeDocument/2006/relationships/viewProps" Target="viewProps.xml"/><Relationship Id="rId52" Type="http://schemas.openxmlformats.org/officeDocument/2006/relationships/theme" Target="theme/theme1.xml"/><Relationship Id="rId53"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notesMaster" Target="notesMasters/notesMaster1.xml"/><Relationship Id="rId48" Type="http://schemas.openxmlformats.org/officeDocument/2006/relationships/handoutMaster" Target="handoutMasters/handoutMaster1.xml"/><Relationship Id="rId4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587327B-653B-5A49-9D0D-FCFFE912A10A}" type="datetimeFigureOut">
              <a:rPr lang="en-US" smtClean="0"/>
              <a:t>4/5/13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19FD4E4-5B67-124B-A323-50791F76070C}" type="slidenum">
              <a:rPr lang="en-US" smtClean="0"/>
              <a:t>‹#›</a:t>
            </a:fld>
            <a:endParaRPr lang="en-US" dirty="0"/>
          </a:p>
        </p:txBody>
      </p:sp>
    </p:spTree>
    <p:extLst>
      <p:ext uri="{BB962C8B-B14F-4D97-AF65-F5344CB8AC3E}">
        <p14:creationId xmlns:p14="http://schemas.microsoft.com/office/powerpoint/2010/main" val="6605291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383CD80-49A6-4D46-8B88-38E5BE0A3C42}" type="datetimeFigureOut">
              <a:rPr lang="en-US" smtClean="0"/>
              <a:t>4/5/13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3884F24-81B9-B64D-AB25-765A8BDC30A0}" type="slidenum">
              <a:rPr lang="en-US" smtClean="0"/>
              <a:t>‹#›</a:t>
            </a:fld>
            <a:endParaRPr lang="en-US" dirty="0"/>
          </a:p>
        </p:txBody>
      </p:sp>
    </p:spTree>
    <p:extLst>
      <p:ext uri="{BB962C8B-B14F-4D97-AF65-F5344CB8AC3E}">
        <p14:creationId xmlns:p14="http://schemas.microsoft.com/office/powerpoint/2010/main" val="411315200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txBox="1">
            <a:spLocks noGrp="1" noChangeArrowheads="1"/>
          </p:cNvSpPr>
          <p:nvPr/>
        </p:nvSpPr>
        <p:spPr bwMode="auto">
          <a:xfrm>
            <a:off x="3885996" y="8686800"/>
            <a:ext cx="297200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4" rIns="91428" bIns="45714" anchor="b"/>
          <a:lstStyle>
            <a:lvl1pPr defTabSz="942975">
              <a:defRPr sz="2400">
                <a:solidFill>
                  <a:schemeClr val="tx1"/>
                </a:solidFill>
                <a:latin typeface="Calibri" charset="0"/>
                <a:ea typeface="ＭＳ Ｐゴシック" charset="0"/>
                <a:cs typeface="ＭＳ Ｐゴシック" charset="0"/>
              </a:defRPr>
            </a:lvl1pPr>
            <a:lvl2pPr marL="742950" indent="-285750" defTabSz="942975">
              <a:defRPr sz="2400">
                <a:solidFill>
                  <a:schemeClr val="tx1"/>
                </a:solidFill>
                <a:latin typeface="Calibri" charset="0"/>
                <a:ea typeface="ＭＳ Ｐゴシック" charset="0"/>
              </a:defRPr>
            </a:lvl2pPr>
            <a:lvl3pPr marL="1143000" indent="-228600" defTabSz="942975">
              <a:defRPr sz="2400">
                <a:solidFill>
                  <a:schemeClr val="tx1"/>
                </a:solidFill>
                <a:latin typeface="Calibri" charset="0"/>
                <a:ea typeface="ＭＳ Ｐゴシック" charset="0"/>
              </a:defRPr>
            </a:lvl3pPr>
            <a:lvl4pPr marL="1600200" indent="-228600" defTabSz="942975">
              <a:defRPr sz="2400">
                <a:solidFill>
                  <a:schemeClr val="tx1"/>
                </a:solidFill>
                <a:latin typeface="Calibri" charset="0"/>
                <a:ea typeface="ＭＳ Ｐゴシック" charset="0"/>
              </a:defRPr>
            </a:lvl4pPr>
            <a:lvl5pPr marL="2057400" indent="-228600" defTabSz="942975">
              <a:defRPr sz="2400">
                <a:solidFill>
                  <a:schemeClr val="tx1"/>
                </a:solidFill>
                <a:latin typeface="Calibri" charset="0"/>
                <a:ea typeface="ＭＳ Ｐゴシック" charset="0"/>
              </a:defRPr>
            </a:lvl5pPr>
            <a:lvl6pPr marL="2514600" indent="-228600" defTabSz="942975" eaLnBrk="0" fontAlgn="base" hangingPunct="0">
              <a:spcBef>
                <a:spcPct val="0"/>
              </a:spcBef>
              <a:spcAft>
                <a:spcPct val="0"/>
              </a:spcAft>
              <a:defRPr sz="2400">
                <a:solidFill>
                  <a:schemeClr val="tx1"/>
                </a:solidFill>
                <a:latin typeface="Calibri" charset="0"/>
                <a:ea typeface="ＭＳ Ｐゴシック" charset="0"/>
              </a:defRPr>
            </a:lvl6pPr>
            <a:lvl7pPr marL="2971800" indent="-228600" defTabSz="942975" eaLnBrk="0" fontAlgn="base" hangingPunct="0">
              <a:spcBef>
                <a:spcPct val="0"/>
              </a:spcBef>
              <a:spcAft>
                <a:spcPct val="0"/>
              </a:spcAft>
              <a:defRPr sz="2400">
                <a:solidFill>
                  <a:schemeClr val="tx1"/>
                </a:solidFill>
                <a:latin typeface="Calibri" charset="0"/>
                <a:ea typeface="ＭＳ Ｐゴシック" charset="0"/>
              </a:defRPr>
            </a:lvl7pPr>
            <a:lvl8pPr marL="3429000" indent="-228600" defTabSz="942975" eaLnBrk="0" fontAlgn="base" hangingPunct="0">
              <a:spcBef>
                <a:spcPct val="0"/>
              </a:spcBef>
              <a:spcAft>
                <a:spcPct val="0"/>
              </a:spcAft>
              <a:defRPr sz="2400">
                <a:solidFill>
                  <a:schemeClr val="tx1"/>
                </a:solidFill>
                <a:latin typeface="Calibri" charset="0"/>
                <a:ea typeface="ＭＳ Ｐゴシック" charset="0"/>
              </a:defRPr>
            </a:lvl8pPr>
            <a:lvl9pPr marL="3886200" indent="-228600" defTabSz="942975" eaLnBrk="0" fontAlgn="base" hangingPunct="0">
              <a:spcBef>
                <a:spcPct val="0"/>
              </a:spcBef>
              <a:spcAft>
                <a:spcPct val="0"/>
              </a:spcAft>
              <a:defRPr sz="2400">
                <a:solidFill>
                  <a:schemeClr val="tx1"/>
                </a:solidFill>
                <a:latin typeface="Calibri" charset="0"/>
                <a:ea typeface="ＭＳ Ｐゴシック" charset="0"/>
              </a:defRPr>
            </a:lvl9pPr>
          </a:lstStyle>
          <a:p>
            <a:pPr algn="r"/>
            <a:fld id="{7F77B7BD-8CA2-494C-AE46-ABB8FE036BE3}" type="slidenum">
              <a:rPr lang="en-US" sz="1200">
                <a:latin typeface="Arial" charset="0"/>
              </a:rPr>
              <a:pPr algn="r"/>
              <a:t>12</a:t>
            </a:fld>
            <a:endParaRPr lang="en-US" sz="1200" dirty="0">
              <a:latin typeface="Arial" charset="0"/>
            </a:endParaRPr>
          </a:p>
        </p:txBody>
      </p:sp>
      <p:sp>
        <p:nvSpPr>
          <p:cNvPr id="62467" name="Slide Image Placeholder 1"/>
          <p:cNvSpPr>
            <a:spLocks noGrp="1" noRot="1" noChangeAspect="1" noTextEdit="1"/>
          </p:cNvSpPr>
          <p:nvPr>
            <p:ph type="sldImg"/>
          </p:nvPr>
        </p:nvSpPr>
        <p:spPr>
          <a:ln/>
        </p:spPr>
      </p:sp>
      <p:sp>
        <p:nvSpPr>
          <p:cNvPr id="6246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dirty="0">
              <a:ea typeface="ＭＳ Ｐゴシック" charset="0"/>
            </a:endParaRPr>
          </a:p>
        </p:txBody>
      </p:sp>
      <p:sp>
        <p:nvSpPr>
          <p:cNvPr id="62469" name="Slide Number Placeholder 3"/>
          <p:cNvSpPr txBox="1">
            <a:spLocks noGrp="1"/>
          </p:cNvSpPr>
          <p:nvPr/>
        </p:nvSpPr>
        <p:spPr bwMode="auto">
          <a:xfrm>
            <a:off x="3885996" y="8686800"/>
            <a:ext cx="297200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4" rIns="91428" bIns="45714" anchor="b"/>
          <a:lstStyle>
            <a:lvl1pPr defTabSz="942975">
              <a:defRPr sz="2400">
                <a:solidFill>
                  <a:schemeClr val="tx1"/>
                </a:solidFill>
                <a:latin typeface="Calibri" charset="0"/>
                <a:ea typeface="ＭＳ Ｐゴシック" charset="0"/>
                <a:cs typeface="ＭＳ Ｐゴシック" charset="0"/>
              </a:defRPr>
            </a:lvl1pPr>
            <a:lvl2pPr marL="742950" indent="-285750" defTabSz="942975">
              <a:defRPr sz="2400">
                <a:solidFill>
                  <a:schemeClr val="tx1"/>
                </a:solidFill>
                <a:latin typeface="Calibri" charset="0"/>
                <a:ea typeface="ＭＳ Ｐゴシック" charset="0"/>
              </a:defRPr>
            </a:lvl2pPr>
            <a:lvl3pPr marL="1143000" indent="-228600" defTabSz="942975">
              <a:defRPr sz="2400">
                <a:solidFill>
                  <a:schemeClr val="tx1"/>
                </a:solidFill>
                <a:latin typeface="Calibri" charset="0"/>
                <a:ea typeface="ＭＳ Ｐゴシック" charset="0"/>
              </a:defRPr>
            </a:lvl3pPr>
            <a:lvl4pPr marL="1600200" indent="-228600" defTabSz="942975">
              <a:defRPr sz="2400">
                <a:solidFill>
                  <a:schemeClr val="tx1"/>
                </a:solidFill>
                <a:latin typeface="Calibri" charset="0"/>
                <a:ea typeface="ＭＳ Ｐゴシック" charset="0"/>
              </a:defRPr>
            </a:lvl4pPr>
            <a:lvl5pPr marL="2057400" indent="-228600" defTabSz="942975">
              <a:defRPr sz="2400">
                <a:solidFill>
                  <a:schemeClr val="tx1"/>
                </a:solidFill>
                <a:latin typeface="Calibri" charset="0"/>
                <a:ea typeface="ＭＳ Ｐゴシック" charset="0"/>
              </a:defRPr>
            </a:lvl5pPr>
            <a:lvl6pPr marL="2514600" indent="-228600" defTabSz="942975" eaLnBrk="0" fontAlgn="base" hangingPunct="0">
              <a:spcBef>
                <a:spcPct val="0"/>
              </a:spcBef>
              <a:spcAft>
                <a:spcPct val="0"/>
              </a:spcAft>
              <a:defRPr sz="2400">
                <a:solidFill>
                  <a:schemeClr val="tx1"/>
                </a:solidFill>
                <a:latin typeface="Calibri" charset="0"/>
                <a:ea typeface="ＭＳ Ｐゴシック" charset="0"/>
              </a:defRPr>
            </a:lvl6pPr>
            <a:lvl7pPr marL="2971800" indent="-228600" defTabSz="942975" eaLnBrk="0" fontAlgn="base" hangingPunct="0">
              <a:spcBef>
                <a:spcPct val="0"/>
              </a:spcBef>
              <a:spcAft>
                <a:spcPct val="0"/>
              </a:spcAft>
              <a:defRPr sz="2400">
                <a:solidFill>
                  <a:schemeClr val="tx1"/>
                </a:solidFill>
                <a:latin typeface="Calibri" charset="0"/>
                <a:ea typeface="ＭＳ Ｐゴシック" charset="0"/>
              </a:defRPr>
            </a:lvl7pPr>
            <a:lvl8pPr marL="3429000" indent="-228600" defTabSz="942975" eaLnBrk="0" fontAlgn="base" hangingPunct="0">
              <a:spcBef>
                <a:spcPct val="0"/>
              </a:spcBef>
              <a:spcAft>
                <a:spcPct val="0"/>
              </a:spcAft>
              <a:defRPr sz="2400">
                <a:solidFill>
                  <a:schemeClr val="tx1"/>
                </a:solidFill>
                <a:latin typeface="Calibri" charset="0"/>
                <a:ea typeface="ＭＳ Ｐゴシック" charset="0"/>
              </a:defRPr>
            </a:lvl8pPr>
            <a:lvl9pPr marL="3886200" indent="-228600" defTabSz="942975" eaLnBrk="0" fontAlgn="base" hangingPunct="0">
              <a:spcBef>
                <a:spcPct val="0"/>
              </a:spcBef>
              <a:spcAft>
                <a:spcPct val="0"/>
              </a:spcAft>
              <a:defRPr sz="2400">
                <a:solidFill>
                  <a:schemeClr val="tx1"/>
                </a:solidFill>
                <a:latin typeface="Calibri" charset="0"/>
                <a:ea typeface="ＭＳ Ｐゴシック" charset="0"/>
              </a:defRPr>
            </a:lvl9pPr>
          </a:lstStyle>
          <a:p>
            <a:pPr algn="r"/>
            <a:fld id="{6C2C361A-057D-9F44-90A4-4DA8C311A188}" type="slidenum">
              <a:rPr lang="en-US" sz="1200">
                <a:latin typeface="Arial" charset="0"/>
              </a:rPr>
              <a:pPr algn="r"/>
              <a:t>12</a:t>
            </a:fld>
            <a:endParaRPr lang="en-US" sz="1200" dirty="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txBox="1">
            <a:spLocks noGrp="1" noChangeArrowheads="1"/>
          </p:cNvSpPr>
          <p:nvPr/>
        </p:nvSpPr>
        <p:spPr bwMode="auto">
          <a:xfrm>
            <a:off x="3885996" y="8686800"/>
            <a:ext cx="297200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4" rIns="91428" bIns="45714" anchor="b"/>
          <a:lstStyle>
            <a:lvl1pPr defTabSz="942975">
              <a:defRPr sz="2400">
                <a:solidFill>
                  <a:schemeClr val="tx1"/>
                </a:solidFill>
                <a:latin typeface="Calibri" charset="0"/>
                <a:ea typeface="ＭＳ Ｐゴシック" charset="0"/>
                <a:cs typeface="ＭＳ Ｐゴシック" charset="0"/>
              </a:defRPr>
            </a:lvl1pPr>
            <a:lvl2pPr marL="742950" indent="-285750" defTabSz="942975">
              <a:defRPr sz="2400">
                <a:solidFill>
                  <a:schemeClr val="tx1"/>
                </a:solidFill>
                <a:latin typeface="Calibri" charset="0"/>
                <a:ea typeface="ＭＳ Ｐゴシック" charset="0"/>
              </a:defRPr>
            </a:lvl2pPr>
            <a:lvl3pPr marL="1143000" indent="-228600" defTabSz="942975">
              <a:defRPr sz="2400">
                <a:solidFill>
                  <a:schemeClr val="tx1"/>
                </a:solidFill>
                <a:latin typeface="Calibri" charset="0"/>
                <a:ea typeface="ＭＳ Ｐゴシック" charset="0"/>
              </a:defRPr>
            </a:lvl3pPr>
            <a:lvl4pPr marL="1600200" indent="-228600" defTabSz="942975">
              <a:defRPr sz="2400">
                <a:solidFill>
                  <a:schemeClr val="tx1"/>
                </a:solidFill>
                <a:latin typeface="Calibri" charset="0"/>
                <a:ea typeface="ＭＳ Ｐゴシック" charset="0"/>
              </a:defRPr>
            </a:lvl4pPr>
            <a:lvl5pPr marL="2057400" indent="-228600" defTabSz="942975">
              <a:defRPr sz="2400">
                <a:solidFill>
                  <a:schemeClr val="tx1"/>
                </a:solidFill>
                <a:latin typeface="Calibri" charset="0"/>
                <a:ea typeface="ＭＳ Ｐゴシック" charset="0"/>
              </a:defRPr>
            </a:lvl5pPr>
            <a:lvl6pPr marL="2514600" indent="-228600" defTabSz="942975" eaLnBrk="0" fontAlgn="base" hangingPunct="0">
              <a:spcBef>
                <a:spcPct val="0"/>
              </a:spcBef>
              <a:spcAft>
                <a:spcPct val="0"/>
              </a:spcAft>
              <a:defRPr sz="2400">
                <a:solidFill>
                  <a:schemeClr val="tx1"/>
                </a:solidFill>
                <a:latin typeface="Calibri" charset="0"/>
                <a:ea typeface="ＭＳ Ｐゴシック" charset="0"/>
              </a:defRPr>
            </a:lvl6pPr>
            <a:lvl7pPr marL="2971800" indent="-228600" defTabSz="942975" eaLnBrk="0" fontAlgn="base" hangingPunct="0">
              <a:spcBef>
                <a:spcPct val="0"/>
              </a:spcBef>
              <a:spcAft>
                <a:spcPct val="0"/>
              </a:spcAft>
              <a:defRPr sz="2400">
                <a:solidFill>
                  <a:schemeClr val="tx1"/>
                </a:solidFill>
                <a:latin typeface="Calibri" charset="0"/>
                <a:ea typeface="ＭＳ Ｐゴシック" charset="0"/>
              </a:defRPr>
            </a:lvl7pPr>
            <a:lvl8pPr marL="3429000" indent="-228600" defTabSz="942975" eaLnBrk="0" fontAlgn="base" hangingPunct="0">
              <a:spcBef>
                <a:spcPct val="0"/>
              </a:spcBef>
              <a:spcAft>
                <a:spcPct val="0"/>
              </a:spcAft>
              <a:defRPr sz="2400">
                <a:solidFill>
                  <a:schemeClr val="tx1"/>
                </a:solidFill>
                <a:latin typeface="Calibri" charset="0"/>
                <a:ea typeface="ＭＳ Ｐゴシック" charset="0"/>
              </a:defRPr>
            </a:lvl8pPr>
            <a:lvl9pPr marL="3886200" indent="-228600" defTabSz="942975" eaLnBrk="0" fontAlgn="base" hangingPunct="0">
              <a:spcBef>
                <a:spcPct val="0"/>
              </a:spcBef>
              <a:spcAft>
                <a:spcPct val="0"/>
              </a:spcAft>
              <a:defRPr sz="2400">
                <a:solidFill>
                  <a:schemeClr val="tx1"/>
                </a:solidFill>
                <a:latin typeface="Calibri" charset="0"/>
                <a:ea typeface="ＭＳ Ｐゴシック" charset="0"/>
              </a:defRPr>
            </a:lvl9pPr>
          </a:lstStyle>
          <a:p>
            <a:pPr algn="r"/>
            <a:fld id="{11B0727C-E97C-9A4E-982D-BD11E2A550AF}" type="slidenum">
              <a:rPr lang="en-US" sz="1200">
                <a:latin typeface="Arial" charset="0"/>
              </a:rPr>
              <a:pPr algn="r"/>
              <a:t>35</a:t>
            </a:fld>
            <a:endParaRPr lang="en-US" sz="1200" dirty="0">
              <a:latin typeface="Arial" charset="0"/>
            </a:endParaRPr>
          </a:p>
        </p:txBody>
      </p:sp>
      <p:sp>
        <p:nvSpPr>
          <p:cNvPr id="50179" name="Slide Image Placeholder 1"/>
          <p:cNvSpPr>
            <a:spLocks noGrp="1" noRot="1" noChangeAspect="1" noTextEdit="1"/>
          </p:cNvSpPr>
          <p:nvPr>
            <p:ph type="sldImg"/>
          </p:nvPr>
        </p:nvSpPr>
        <p:spPr>
          <a:ln/>
        </p:spPr>
      </p:sp>
      <p:sp>
        <p:nvSpPr>
          <p:cNvPr id="5018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dirty="0">
              <a:ea typeface="ＭＳ Ｐゴシック" charset="0"/>
            </a:endParaRPr>
          </a:p>
        </p:txBody>
      </p:sp>
      <p:sp>
        <p:nvSpPr>
          <p:cNvPr id="50181" name="Slide Number Placeholder 3"/>
          <p:cNvSpPr txBox="1">
            <a:spLocks noGrp="1"/>
          </p:cNvSpPr>
          <p:nvPr/>
        </p:nvSpPr>
        <p:spPr bwMode="auto">
          <a:xfrm>
            <a:off x="3885996" y="8686800"/>
            <a:ext cx="297200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4" rIns="91428" bIns="45714" anchor="b"/>
          <a:lstStyle>
            <a:lvl1pPr defTabSz="942975">
              <a:defRPr sz="2400">
                <a:solidFill>
                  <a:schemeClr val="tx1"/>
                </a:solidFill>
                <a:latin typeface="Calibri" charset="0"/>
                <a:ea typeface="ＭＳ Ｐゴシック" charset="0"/>
                <a:cs typeface="ＭＳ Ｐゴシック" charset="0"/>
              </a:defRPr>
            </a:lvl1pPr>
            <a:lvl2pPr marL="742950" indent="-285750" defTabSz="942975">
              <a:defRPr sz="2400">
                <a:solidFill>
                  <a:schemeClr val="tx1"/>
                </a:solidFill>
                <a:latin typeface="Calibri" charset="0"/>
                <a:ea typeface="ＭＳ Ｐゴシック" charset="0"/>
              </a:defRPr>
            </a:lvl2pPr>
            <a:lvl3pPr marL="1143000" indent="-228600" defTabSz="942975">
              <a:defRPr sz="2400">
                <a:solidFill>
                  <a:schemeClr val="tx1"/>
                </a:solidFill>
                <a:latin typeface="Calibri" charset="0"/>
                <a:ea typeface="ＭＳ Ｐゴシック" charset="0"/>
              </a:defRPr>
            </a:lvl3pPr>
            <a:lvl4pPr marL="1600200" indent="-228600" defTabSz="942975">
              <a:defRPr sz="2400">
                <a:solidFill>
                  <a:schemeClr val="tx1"/>
                </a:solidFill>
                <a:latin typeface="Calibri" charset="0"/>
                <a:ea typeface="ＭＳ Ｐゴシック" charset="0"/>
              </a:defRPr>
            </a:lvl4pPr>
            <a:lvl5pPr marL="2057400" indent="-228600" defTabSz="942975">
              <a:defRPr sz="2400">
                <a:solidFill>
                  <a:schemeClr val="tx1"/>
                </a:solidFill>
                <a:latin typeface="Calibri" charset="0"/>
                <a:ea typeface="ＭＳ Ｐゴシック" charset="0"/>
              </a:defRPr>
            </a:lvl5pPr>
            <a:lvl6pPr marL="2514600" indent="-228600" defTabSz="942975" eaLnBrk="0" fontAlgn="base" hangingPunct="0">
              <a:spcBef>
                <a:spcPct val="0"/>
              </a:spcBef>
              <a:spcAft>
                <a:spcPct val="0"/>
              </a:spcAft>
              <a:defRPr sz="2400">
                <a:solidFill>
                  <a:schemeClr val="tx1"/>
                </a:solidFill>
                <a:latin typeface="Calibri" charset="0"/>
                <a:ea typeface="ＭＳ Ｐゴシック" charset="0"/>
              </a:defRPr>
            </a:lvl6pPr>
            <a:lvl7pPr marL="2971800" indent="-228600" defTabSz="942975" eaLnBrk="0" fontAlgn="base" hangingPunct="0">
              <a:spcBef>
                <a:spcPct val="0"/>
              </a:spcBef>
              <a:spcAft>
                <a:spcPct val="0"/>
              </a:spcAft>
              <a:defRPr sz="2400">
                <a:solidFill>
                  <a:schemeClr val="tx1"/>
                </a:solidFill>
                <a:latin typeface="Calibri" charset="0"/>
                <a:ea typeface="ＭＳ Ｐゴシック" charset="0"/>
              </a:defRPr>
            </a:lvl7pPr>
            <a:lvl8pPr marL="3429000" indent="-228600" defTabSz="942975" eaLnBrk="0" fontAlgn="base" hangingPunct="0">
              <a:spcBef>
                <a:spcPct val="0"/>
              </a:spcBef>
              <a:spcAft>
                <a:spcPct val="0"/>
              </a:spcAft>
              <a:defRPr sz="2400">
                <a:solidFill>
                  <a:schemeClr val="tx1"/>
                </a:solidFill>
                <a:latin typeface="Calibri" charset="0"/>
                <a:ea typeface="ＭＳ Ｐゴシック" charset="0"/>
              </a:defRPr>
            </a:lvl8pPr>
            <a:lvl9pPr marL="3886200" indent="-228600" defTabSz="942975" eaLnBrk="0" fontAlgn="base" hangingPunct="0">
              <a:spcBef>
                <a:spcPct val="0"/>
              </a:spcBef>
              <a:spcAft>
                <a:spcPct val="0"/>
              </a:spcAft>
              <a:defRPr sz="2400">
                <a:solidFill>
                  <a:schemeClr val="tx1"/>
                </a:solidFill>
                <a:latin typeface="Calibri" charset="0"/>
                <a:ea typeface="ＭＳ Ｐゴシック" charset="0"/>
              </a:defRPr>
            </a:lvl9pPr>
          </a:lstStyle>
          <a:p>
            <a:pPr algn="r"/>
            <a:fld id="{C69C9382-C1F8-B14C-9EFE-35D12A6A157F}" type="slidenum">
              <a:rPr lang="en-US" sz="1200">
                <a:latin typeface="Arial" charset="0"/>
              </a:rPr>
              <a:pPr algn="r"/>
              <a:t>35</a:t>
            </a:fld>
            <a:endParaRPr lang="en-US" sz="1200" dirty="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 Meeting Notes (9/25/12 13:29) -----</a:t>
            </a:r>
          </a:p>
          <a:p>
            <a:r>
              <a:rPr lang="en-US" dirty="0"/>
              <a:t>bbb</a:t>
            </a:r>
          </a:p>
        </p:txBody>
      </p:sp>
      <p:sp>
        <p:nvSpPr>
          <p:cNvPr id="4" name="Slide Number Placeholder 3"/>
          <p:cNvSpPr>
            <a:spLocks noGrp="1"/>
          </p:cNvSpPr>
          <p:nvPr>
            <p:ph type="sldNum" sz="quarter" idx="10"/>
          </p:nvPr>
        </p:nvSpPr>
        <p:spPr/>
        <p:txBody>
          <a:bodyPr/>
          <a:lstStyle/>
          <a:p>
            <a:fld id="{63884F24-81B9-B64D-AB25-765A8BDC30A0}" type="slidenum">
              <a:rPr lang="en-US" smtClean="0"/>
              <a:t>44</a:t>
            </a:fld>
            <a:endParaRPr lang="en-US" dirty="0"/>
          </a:p>
        </p:txBody>
      </p:sp>
    </p:spTree>
    <p:extLst>
      <p:ext uri="{BB962C8B-B14F-4D97-AF65-F5344CB8AC3E}">
        <p14:creationId xmlns:p14="http://schemas.microsoft.com/office/powerpoint/2010/main" val="2167608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txBox="1">
            <a:spLocks noGrp="1" noChangeArrowheads="1"/>
          </p:cNvSpPr>
          <p:nvPr/>
        </p:nvSpPr>
        <p:spPr bwMode="auto">
          <a:xfrm>
            <a:off x="3885996" y="8686800"/>
            <a:ext cx="297200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4" rIns="91428" bIns="45714" anchor="b"/>
          <a:lstStyle>
            <a:lvl1pPr defTabSz="942975">
              <a:defRPr sz="2400">
                <a:solidFill>
                  <a:schemeClr val="tx1"/>
                </a:solidFill>
                <a:latin typeface="Calibri" charset="0"/>
                <a:ea typeface="ＭＳ Ｐゴシック" charset="0"/>
                <a:cs typeface="ＭＳ Ｐゴシック" charset="0"/>
              </a:defRPr>
            </a:lvl1pPr>
            <a:lvl2pPr marL="742950" indent="-285750" defTabSz="942975">
              <a:defRPr sz="2400">
                <a:solidFill>
                  <a:schemeClr val="tx1"/>
                </a:solidFill>
                <a:latin typeface="Calibri" charset="0"/>
                <a:ea typeface="ＭＳ Ｐゴシック" charset="0"/>
              </a:defRPr>
            </a:lvl2pPr>
            <a:lvl3pPr marL="1143000" indent="-228600" defTabSz="942975">
              <a:defRPr sz="2400">
                <a:solidFill>
                  <a:schemeClr val="tx1"/>
                </a:solidFill>
                <a:latin typeface="Calibri" charset="0"/>
                <a:ea typeface="ＭＳ Ｐゴシック" charset="0"/>
              </a:defRPr>
            </a:lvl3pPr>
            <a:lvl4pPr marL="1600200" indent="-228600" defTabSz="942975">
              <a:defRPr sz="2400">
                <a:solidFill>
                  <a:schemeClr val="tx1"/>
                </a:solidFill>
                <a:latin typeface="Calibri" charset="0"/>
                <a:ea typeface="ＭＳ Ｐゴシック" charset="0"/>
              </a:defRPr>
            </a:lvl4pPr>
            <a:lvl5pPr marL="2057400" indent="-228600" defTabSz="942975">
              <a:defRPr sz="2400">
                <a:solidFill>
                  <a:schemeClr val="tx1"/>
                </a:solidFill>
                <a:latin typeface="Calibri" charset="0"/>
                <a:ea typeface="ＭＳ Ｐゴシック" charset="0"/>
              </a:defRPr>
            </a:lvl5pPr>
            <a:lvl6pPr marL="2514600" indent="-228600" defTabSz="942975" eaLnBrk="0" fontAlgn="base" hangingPunct="0">
              <a:spcBef>
                <a:spcPct val="0"/>
              </a:spcBef>
              <a:spcAft>
                <a:spcPct val="0"/>
              </a:spcAft>
              <a:defRPr sz="2400">
                <a:solidFill>
                  <a:schemeClr val="tx1"/>
                </a:solidFill>
                <a:latin typeface="Calibri" charset="0"/>
                <a:ea typeface="ＭＳ Ｐゴシック" charset="0"/>
              </a:defRPr>
            </a:lvl6pPr>
            <a:lvl7pPr marL="2971800" indent="-228600" defTabSz="942975" eaLnBrk="0" fontAlgn="base" hangingPunct="0">
              <a:spcBef>
                <a:spcPct val="0"/>
              </a:spcBef>
              <a:spcAft>
                <a:spcPct val="0"/>
              </a:spcAft>
              <a:defRPr sz="2400">
                <a:solidFill>
                  <a:schemeClr val="tx1"/>
                </a:solidFill>
                <a:latin typeface="Calibri" charset="0"/>
                <a:ea typeface="ＭＳ Ｐゴシック" charset="0"/>
              </a:defRPr>
            </a:lvl7pPr>
            <a:lvl8pPr marL="3429000" indent="-228600" defTabSz="942975" eaLnBrk="0" fontAlgn="base" hangingPunct="0">
              <a:spcBef>
                <a:spcPct val="0"/>
              </a:spcBef>
              <a:spcAft>
                <a:spcPct val="0"/>
              </a:spcAft>
              <a:defRPr sz="2400">
                <a:solidFill>
                  <a:schemeClr val="tx1"/>
                </a:solidFill>
                <a:latin typeface="Calibri" charset="0"/>
                <a:ea typeface="ＭＳ Ｐゴシック" charset="0"/>
              </a:defRPr>
            </a:lvl8pPr>
            <a:lvl9pPr marL="3886200" indent="-228600" defTabSz="942975" eaLnBrk="0" fontAlgn="base" hangingPunct="0">
              <a:spcBef>
                <a:spcPct val="0"/>
              </a:spcBef>
              <a:spcAft>
                <a:spcPct val="0"/>
              </a:spcAft>
              <a:defRPr sz="2400">
                <a:solidFill>
                  <a:schemeClr val="tx1"/>
                </a:solidFill>
                <a:latin typeface="Calibri" charset="0"/>
                <a:ea typeface="ＭＳ Ｐゴシック" charset="0"/>
              </a:defRPr>
            </a:lvl9pPr>
          </a:lstStyle>
          <a:p>
            <a:pPr algn="r"/>
            <a:fld id="{3EF2217E-7357-F94C-AF22-CE9AD446BE20}" type="slidenum">
              <a:rPr lang="en-US" sz="1200">
                <a:latin typeface="Arial" charset="0"/>
              </a:rPr>
              <a:pPr algn="r"/>
              <a:t>13</a:t>
            </a:fld>
            <a:endParaRPr lang="en-US" sz="1200" dirty="0">
              <a:latin typeface="Arial" charset="0"/>
            </a:endParaRPr>
          </a:p>
        </p:txBody>
      </p:sp>
      <p:sp>
        <p:nvSpPr>
          <p:cNvPr id="63491" name="Slide Image Placeholder 1"/>
          <p:cNvSpPr>
            <a:spLocks noGrp="1" noRot="1" noChangeAspect="1" noTextEdit="1"/>
          </p:cNvSpPr>
          <p:nvPr>
            <p:ph type="sldImg"/>
          </p:nvPr>
        </p:nvSpPr>
        <p:spPr>
          <a:ln/>
        </p:spPr>
      </p:sp>
      <p:sp>
        <p:nvSpPr>
          <p:cNvPr id="6349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dirty="0">
              <a:ea typeface="ＭＳ Ｐゴシック" charset="0"/>
            </a:endParaRPr>
          </a:p>
        </p:txBody>
      </p:sp>
      <p:sp>
        <p:nvSpPr>
          <p:cNvPr id="63493" name="Slide Number Placeholder 3"/>
          <p:cNvSpPr txBox="1">
            <a:spLocks noGrp="1"/>
          </p:cNvSpPr>
          <p:nvPr/>
        </p:nvSpPr>
        <p:spPr bwMode="auto">
          <a:xfrm>
            <a:off x="3885996" y="8686800"/>
            <a:ext cx="297200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4" rIns="91428" bIns="45714" anchor="b"/>
          <a:lstStyle>
            <a:lvl1pPr defTabSz="942975">
              <a:defRPr sz="2400">
                <a:solidFill>
                  <a:schemeClr val="tx1"/>
                </a:solidFill>
                <a:latin typeface="Calibri" charset="0"/>
                <a:ea typeface="ＭＳ Ｐゴシック" charset="0"/>
                <a:cs typeface="ＭＳ Ｐゴシック" charset="0"/>
              </a:defRPr>
            </a:lvl1pPr>
            <a:lvl2pPr marL="742950" indent="-285750" defTabSz="942975">
              <a:defRPr sz="2400">
                <a:solidFill>
                  <a:schemeClr val="tx1"/>
                </a:solidFill>
                <a:latin typeface="Calibri" charset="0"/>
                <a:ea typeface="ＭＳ Ｐゴシック" charset="0"/>
              </a:defRPr>
            </a:lvl2pPr>
            <a:lvl3pPr marL="1143000" indent="-228600" defTabSz="942975">
              <a:defRPr sz="2400">
                <a:solidFill>
                  <a:schemeClr val="tx1"/>
                </a:solidFill>
                <a:latin typeface="Calibri" charset="0"/>
                <a:ea typeface="ＭＳ Ｐゴシック" charset="0"/>
              </a:defRPr>
            </a:lvl3pPr>
            <a:lvl4pPr marL="1600200" indent="-228600" defTabSz="942975">
              <a:defRPr sz="2400">
                <a:solidFill>
                  <a:schemeClr val="tx1"/>
                </a:solidFill>
                <a:latin typeface="Calibri" charset="0"/>
                <a:ea typeface="ＭＳ Ｐゴシック" charset="0"/>
              </a:defRPr>
            </a:lvl4pPr>
            <a:lvl5pPr marL="2057400" indent="-228600" defTabSz="942975">
              <a:defRPr sz="2400">
                <a:solidFill>
                  <a:schemeClr val="tx1"/>
                </a:solidFill>
                <a:latin typeface="Calibri" charset="0"/>
                <a:ea typeface="ＭＳ Ｐゴシック" charset="0"/>
              </a:defRPr>
            </a:lvl5pPr>
            <a:lvl6pPr marL="2514600" indent="-228600" defTabSz="942975" eaLnBrk="0" fontAlgn="base" hangingPunct="0">
              <a:spcBef>
                <a:spcPct val="0"/>
              </a:spcBef>
              <a:spcAft>
                <a:spcPct val="0"/>
              </a:spcAft>
              <a:defRPr sz="2400">
                <a:solidFill>
                  <a:schemeClr val="tx1"/>
                </a:solidFill>
                <a:latin typeface="Calibri" charset="0"/>
                <a:ea typeface="ＭＳ Ｐゴシック" charset="0"/>
              </a:defRPr>
            </a:lvl6pPr>
            <a:lvl7pPr marL="2971800" indent="-228600" defTabSz="942975" eaLnBrk="0" fontAlgn="base" hangingPunct="0">
              <a:spcBef>
                <a:spcPct val="0"/>
              </a:spcBef>
              <a:spcAft>
                <a:spcPct val="0"/>
              </a:spcAft>
              <a:defRPr sz="2400">
                <a:solidFill>
                  <a:schemeClr val="tx1"/>
                </a:solidFill>
                <a:latin typeface="Calibri" charset="0"/>
                <a:ea typeface="ＭＳ Ｐゴシック" charset="0"/>
              </a:defRPr>
            </a:lvl7pPr>
            <a:lvl8pPr marL="3429000" indent="-228600" defTabSz="942975" eaLnBrk="0" fontAlgn="base" hangingPunct="0">
              <a:spcBef>
                <a:spcPct val="0"/>
              </a:spcBef>
              <a:spcAft>
                <a:spcPct val="0"/>
              </a:spcAft>
              <a:defRPr sz="2400">
                <a:solidFill>
                  <a:schemeClr val="tx1"/>
                </a:solidFill>
                <a:latin typeface="Calibri" charset="0"/>
                <a:ea typeface="ＭＳ Ｐゴシック" charset="0"/>
              </a:defRPr>
            </a:lvl8pPr>
            <a:lvl9pPr marL="3886200" indent="-228600" defTabSz="942975" eaLnBrk="0" fontAlgn="base" hangingPunct="0">
              <a:spcBef>
                <a:spcPct val="0"/>
              </a:spcBef>
              <a:spcAft>
                <a:spcPct val="0"/>
              </a:spcAft>
              <a:defRPr sz="2400">
                <a:solidFill>
                  <a:schemeClr val="tx1"/>
                </a:solidFill>
                <a:latin typeface="Calibri" charset="0"/>
                <a:ea typeface="ＭＳ Ｐゴシック" charset="0"/>
              </a:defRPr>
            </a:lvl9pPr>
          </a:lstStyle>
          <a:p>
            <a:pPr algn="r"/>
            <a:fld id="{1138B345-13CD-B842-8199-63E29A12F663}" type="slidenum">
              <a:rPr lang="en-US" sz="1200">
                <a:latin typeface="Arial" charset="0"/>
              </a:rPr>
              <a:pPr algn="r"/>
              <a:t>13</a:t>
            </a:fld>
            <a:endParaRPr lang="en-US" sz="1200" dirty="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ea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txBox="1">
            <a:spLocks noGrp="1" noChangeArrowheads="1"/>
          </p:cNvSpPr>
          <p:nvPr/>
        </p:nvSpPr>
        <p:spPr bwMode="auto">
          <a:xfrm>
            <a:off x="3885996" y="8686800"/>
            <a:ext cx="297200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4" rIns="91428" bIns="45714" anchor="b"/>
          <a:lstStyle>
            <a:lvl1pPr defTabSz="942975">
              <a:defRPr sz="2400">
                <a:solidFill>
                  <a:schemeClr val="tx1"/>
                </a:solidFill>
                <a:latin typeface="Calibri" charset="0"/>
                <a:ea typeface="ＭＳ Ｐゴシック" charset="0"/>
                <a:cs typeface="ＭＳ Ｐゴシック" charset="0"/>
              </a:defRPr>
            </a:lvl1pPr>
            <a:lvl2pPr marL="742950" indent="-285750" defTabSz="942975">
              <a:defRPr sz="2400">
                <a:solidFill>
                  <a:schemeClr val="tx1"/>
                </a:solidFill>
                <a:latin typeface="Calibri" charset="0"/>
                <a:ea typeface="ＭＳ Ｐゴシック" charset="0"/>
              </a:defRPr>
            </a:lvl2pPr>
            <a:lvl3pPr marL="1143000" indent="-228600" defTabSz="942975">
              <a:defRPr sz="2400">
                <a:solidFill>
                  <a:schemeClr val="tx1"/>
                </a:solidFill>
                <a:latin typeface="Calibri" charset="0"/>
                <a:ea typeface="ＭＳ Ｐゴシック" charset="0"/>
              </a:defRPr>
            </a:lvl3pPr>
            <a:lvl4pPr marL="1600200" indent="-228600" defTabSz="942975">
              <a:defRPr sz="2400">
                <a:solidFill>
                  <a:schemeClr val="tx1"/>
                </a:solidFill>
                <a:latin typeface="Calibri" charset="0"/>
                <a:ea typeface="ＭＳ Ｐゴシック" charset="0"/>
              </a:defRPr>
            </a:lvl4pPr>
            <a:lvl5pPr marL="2057400" indent="-228600" defTabSz="942975">
              <a:defRPr sz="2400">
                <a:solidFill>
                  <a:schemeClr val="tx1"/>
                </a:solidFill>
                <a:latin typeface="Calibri" charset="0"/>
                <a:ea typeface="ＭＳ Ｐゴシック" charset="0"/>
              </a:defRPr>
            </a:lvl5pPr>
            <a:lvl6pPr marL="2514600" indent="-228600" defTabSz="942975" eaLnBrk="0" fontAlgn="base" hangingPunct="0">
              <a:spcBef>
                <a:spcPct val="0"/>
              </a:spcBef>
              <a:spcAft>
                <a:spcPct val="0"/>
              </a:spcAft>
              <a:defRPr sz="2400">
                <a:solidFill>
                  <a:schemeClr val="tx1"/>
                </a:solidFill>
                <a:latin typeface="Calibri" charset="0"/>
                <a:ea typeface="ＭＳ Ｐゴシック" charset="0"/>
              </a:defRPr>
            </a:lvl6pPr>
            <a:lvl7pPr marL="2971800" indent="-228600" defTabSz="942975" eaLnBrk="0" fontAlgn="base" hangingPunct="0">
              <a:spcBef>
                <a:spcPct val="0"/>
              </a:spcBef>
              <a:spcAft>
                <a:spcPct val="0"/>
              </a:spcAft>
              <a:defRPr sz="2400">
                <a:solidFill>
                  <a:schemeClr val="tx1"/>
                </a:solidFill>
                <a:latin typeface="Calibri" charset="0"/>
                <a:ea typeface="ＭＳ Ｐゴシック" charset="0"/>
              </a:defRPr>
            </a:lvl7pPr>
            <a:lvl8pPr marL="3429000" indent="-228600" defTabSz="942975" eaLnBrk="0" fontAlgn="base" hangingPunct="0">
              <a:spcBef>
                <a:spcPct val="0"/>
              </a:spcBef>
              <a:spcAft>
                <a:spcPct val="0"/>
              </a:spcAft>
              <a:defRPr sz="2400">
                <a:solidFill>
                  <a:schemeClr val="tx1"/>
                </a:solidFill>
                <a:latin typeface="Calibri" charset="0"/>
                <a:ea typeface="ＭＳ Ｐゴシック" charset="0"/>
              </a:defRPr>
            </a:lvl8pPr>
            <a:lvl9pPr marL="3886200" indent="-228600" defTabSz="942975" eaLnBrk="0" fontAlgn="base" hangingPunct="0">
              <a:spcBef>
                <a:spcPct val="0"/>
              </a:spcBef>
              <a:spcAft>
                <a:spcPct val="0"/>
              </a:spcAft>
              <a:defRPr sz="2400">
                <a:solidFill>
                  <a:schemeClr val="tx1"/>
                </a:solidFill>
                <a:latin typeface="Calibri" charset="0"/>
                <a:ea typeface="ＭＳ Ｐゴシック" charset="0"/>
              </a:defRPr>
            </a:lvl9pPr>
          </a:lstStyle>
          <a:p>
            <a:pPr algn="r"/>
            <a:fld id="{36C8B741-AC0B-3143-9E12-2C0D66B0B610}" type="slidenum">
              <a:rPr lang="en-US" sz="1200">
                <a:latin typeface="Arial" charset="0"/>
              </a:rPr>
              <a:pPr algn="r"/>
              <a:t>15</a:t>
            </a:fld>
            <a:endParaRPr lang="en-US" sz="1200" dirty="0">
              <a:latin typeface="Arial" charset="0"/>
            </a:endParaRPr>
          </a:p>
        </p:txBody>
      </p:sp>
      <p:sp>
        <p:nvSpPr>
          <p:cNvPr id="65539" name="Slide Image Placeholder 1"/>
          <p:cNvSpPr>
            <a:spLocks noGrp="1" noRot="1" noChangeAspect="1" noTextEdit="1"/>
          </p:cNvSpPr>
          <p:nvPr>
            <p:ph type="sldImg"/>
          </p:nvPr>
        </p:nvSpPr>
        <p:spPr>
          <a:ln/>
        </p:spPr>
      </p:sp>
      <p:sp>
        <p:nvSpPr>
          <p:cNvPr id="6554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dirty="0">
              <a:ea typeface="ＭＳ Ｐゴシック" charset="0"/>
            </a:endParaRPr>
          </a:p>
        </p:txBody>
      </p:sp>
      <p:sp>
        <p:nvSpPr>
          <p:cNvPr id="65541" name="Slide Number Placeholder 3"/>
          <p:cNvSpPr txBox="1">
            <a:spLocks noGrp="1"/>
          </p:cNvSpPr>
          <p:nvPr/>
        </p:nvSpPr>
        <p:spPr bwMode="auto">
          <a:xfrm>
            <a:off x="3885996" y="8686800"/>
            <a:ext cx="297200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4" rIns="91428" bIns="45714" anchor="b"/>
          <a:lstStyle>
            <a:lvl1pPr defTabSz="942975">
              <a:defRPr sz="2400">
                <a:solidFill>
                  <a:schemeClr val="tx1"/>
                </a:solidFill>
                <a:latin typeface="Calibri" charset="0"/>
                <a:ea typeface="ＭＳ Ｐゴシック" charset="0"/>
                <a:cs typeface="ＭＳ Ｐゴシック" charset="0"/>
              </a:defRPr>
            </a:lvl1pPr>
            <a:lvl2pPr marL="742950" indent="-285750" defTabSz="942975">
              <a:defRPr sz="2400">
                <a:solidFill>
                  <a:schemeClr val="tx1"/>
                </a:solidFill>
                <a:latin typeface="Calibri" charset="0"/>
                <a:ea typeface="ＭＳ Ｐゴシック" charset="0"/>
              </a:defRPr>
            </a:lvl2pPr>
            <a:lvl3pPr marL="1143000" indent="-228600" defTabSz="942975">
              <a:defRPr sz="2400">
                <a:solidFill>
                  <a:schemeClr val="tx1"/>
                </a:solidFill>
                <a:latin typeface="Calibri" charset="0"/>
                <a:ea typeface="ＭＳ Ｐゴシック" charset="0"/>
              </a:defRPr>
            </a:lvl3pPr>
            <a:lvl4pPr marL="1600200" indent="-228600" defTabSz="942975">
              <a:defRPr sz="2400">
                <a:solidFill>
                  <a:schemeClr val="tx1"/>
                </a:solidFill>
                <a:latin typeface="Calibri" charset="0"/>
                <a:ea typeface="ＭＳ Ｐゴシック" charset="0"/>
              </a:defRPr>
            </a:lvl4pPr>
            <a:lvl5pPr marL="2057400" indent="-228600" defTabSz="942975">
              <a:defRPr sz="2400">
                <a:solidFill>
                  <a:schemeClr val="tx1"/>
                </a:solidFill>
                <a:latin typeface="Calibri" charset="0"/>
                <a:ea typeface="ＭＳ Ｐゴシック" charset="0"/>
              </a:defRPr>
            </a:lvl5pPr>
            <a:lvl6pPr marL="2514600" indent="-228600" defTabSz="942975" eaLnBrk="0" fontAlgn="base" hangingPunct="0">
              <a:spcBef>
                <a:spcPct val="0"/>
              </a:spcBef>
              <a:spcAft>
                <a:spcPct val="0"/>
              </a:spcAft>
              <a:defRPr sz="2400">
                <a:solidFill>
                  <a:schemeClr val="tx1"/>
                </a:solidFill>
                <a:latin typeface="Calibri" charset="0"/>
                <a:ea typeface="ＭＳ Ｐゴシック" charset="0"/>
              </a:defRPr>
            </a:lvl6pPr>
            <a:lvl7pPr marL="2971800" indent="-228600" defTabSz="942975" eaLnBrk="0" fontAlgn="base" hangingPunct="0">
              <a:spcBef>
                <a:spcPct val="0"/>
              </a:spcBef>
              <a:spcAft>
                <a:spcPct val="0"/>
              </a:spcAft>
              <a:defRPr sz="2400">
                <a:solidFill>
                  <a:schemeClr val="tx1"/>
                </a:solidFill>
                <a:latin typeface="Calibri" charset="0"/>
                <a:ea typeface="ＭＳ Ｐゴシック" charset="0"/>
              </a:defRPr>
            </a:lvl7pPr>
            <a:lvl8pPr marL="3429000" indent="-228600" defTabSz="942975" eaLnBrk="0" fontAlgn="base" hangingPunct="0">
              <a:spcBef>
                <a:spcPct val="0"/>
              </a:spcBef>
              <a:spcAft>
                <a:spcPct val="0"/>
              </a:spcAft>
              <a:defRPr sz="2400">
                <a:solidFill>
                  <a:schemeClr val="tx1"/>
                </a:solidFill>
                <a:latin typeface="Calibri" charset="0"/>
                <a:ea typeface="ＭＳ Ｐゴシック" charset="0"/>
              </a:defRPr>
            </a:lvl8pPr>
            <a:lvl9pPr marL="3886200" indent="-228600" defTabSz="942975" eaLnBrk="0" fontAlgn="base" hangingPunct="0">
              <a:spcBef>
                <a:spcPct val="0"/>
              </a:spcBef>
              <a:spcAft>
                <a:spcPct val="0"/>
              </a:spcAft>
              <a:defRPr sz="2400">
                <a:solidFill>
                  <a:schemeClr val="tx1"/>
                </a:solidFill>
                <a:latin typeface="Calibri" charset="0"/>
                <a:ea typeface="ＭＳ Ｐゴシック" charset="0"/>
              </a:defRPr>
            </a:lvl9pPr>
          </a:lstStyle>
          <a:p>
            <a:pPr algn="r"/>
            <a:fld id="{EE93CA8F-4DA3-494D-A515-C4BE4B47B779}" type="slidenum">
              <a:rPr lang="en-US" sz="1200">
                <a:latin typeface="Arial" charset="0"/>
              </a:rPr>
              <a:pPr algn="r"/>
              <a:t>15</a:t>
            </a:fld>
            <a:endParaRPr lang="en-US" sz="1200" dirty="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591">
              <a:defRPr sz="2300">
                <a:solidFill>
                  <a:schemeClr val="tx1"/>
                </a:solidFill>
                <a:latin typeface="Calibri" charset="0"/>
                <a:ea typeface="ＭＳ Ｐゴシック" charset="0"/>
                <a:cs typeface="ＭＳ Ｐゴシック" charset="0"/>
              </a:defRPr>
            </a:lvl1pPr>
            <a:lvl2pPr marL="720587" indent="-277149" defTabSz="914591">
              <a:defRPr sz="2300">
                <a:solidFill>
                  <a:schemeClr val="tx1"/>
                </a:solidFill>
                <a:latin typeface="Calibri" charset="0"/>
                <a:ea typeface="ＭＳ Ｐゴシック" charset="0"/>
              </a:defRPr>
            </a:lvl2pPr>
            <a:lvl3pPr marL="1108596" indent="-221719" defTabSz="914591">
              <a:defRPr sz="2300">
                <a:solidFill>
                  <a:schemeClr val="tx1"/>
                </a:solidFill>
                <a:latin typeface="Calibri" charset="0"/>
                <a:ea typeface="ＭＳ Ｐゴシック" charset="0"/>
              </a:defRPr>
            </a:lvl3pPr>
            <a:lvl4pPr marL="1552034" indent="-221719" defTabSz="914591">
              <a:defRPr sz="2300">
                <a:solidFill>
                  <a:schemeClr val="tx1"/>
                </a:solidFill>
                <a:latin typeface="Calibri" charset="0"/>
                <a:ea typeface="ＭＳ Ｐゴシック" charset="0"/>
              </a:defRPr>
            </a:lvl4pPr>
            <a:lvl5pPr marL="1995472" indent="-221719" defTabSz="914591">
              <a:defRPr sz="2300">
                <a:solidFill>
                  <a:schemeClr val="tx1"/>
                </a:solidFill>
                <a:latin typeface="Calibri" charset="0"/>
                <a:ea typeface="ＭＳ Ｐゴシック" charset="0"/>
              </a:defRPr>
            </a:lvl5pPr>
            <a:lvl6pPr marL="2438911" indent="-221719" defTabSz="914591" eaLnBrk="0" fontAlgn="base" hangingPunct="0">
              <a:spcBef>
                <a:spcPct val="0"/>
              </a:spcBef>
              <a:spcAft>
                <a:spcPct val="0"/>
              </a:spcAft>
              <a:defRPr sz="2300">
                <a:solidFill>
                  <a:schemeClr val="tx1"/>
                </a:solidFill>
                <a:latin typeface="Calibri" charset="0"/>
                <a:ea typeface="ＭＳ Ｐゴシック" charset="0"/>
              </a:defRPr>
            </a:lvl6pPr>
            <a:lvl7pPr marL="2882349" indent="-221719" defTabSz="914591" eaLnBrk="0" fontAlgn="base" hangingPunct="0">
              <a:spcBef>
                <a:spcPct val="0"/>
              </a:spcBef>
              <a:spcAft>
                <a:spcPct val="0"/>
              </a:spcAft>
              <a:defRPr sz="2300">
                <a:solidFill>
                  <a:schemeClr val="tx1"/>
                </a:solidFill>
                <a:latin typeface="Calibri" charset="0"/>
                <a:ea typeface="ＭＳ Ｐゴシック" charset="0"/>
              </a:defRPr>
            </a:lvl7pPr>
            <a:lvl8pPr marL="3325787" indent="-221719" defTabSz="914591" eaLnBrk="0" fontAlgn="base" hangingPunct="0">
              <a:spcBef>
                <a:spcPct val="0"/>
              </a:spcBef>
              <a:spcAft>
                <a:spcPct val="0"/>
              </a:spcAft>
              <a:defRPr sz="2300">
                <a:solidFill>
                  <a:schemeClr val="tx1"/>
                </a:solidFill>
                <a:latin typeface="Calibri" charset="0"/>
                <a:ea typeface="ＭＳ Ｐゴシック" charset="0"/>
              </a:defRPr>
            </a:lvl8pPr>
            <a:lvl9pPr marL="3769225" indent="-221719" defTabSz="914591" eaLnBrk="0" fontAlgn="base" hangingPunct="0">
              <a:spcBef>
                <a:spcPct val="0"/>
              </a:spcBef>
              <a:spcAft>
                <a:spcPct val="0"/>
              </a:spcAft>
              <a:defRPr sz="2300">
                <a:solidFill>
                  <a:schemeClr val="tx1"/>
                </a:solidFill>
                <a:latin typeface="Calibri" charset="0"/>
                <a:ea typeface="ＭＳ Ｐゴシック" charset="0"/>
              </a:defRPr>
            </a:lvl9pPr>
          </a:lstStyle>
          <a:p>
            <a:fld id="{719C1FBD-4E9C-3A42-A5D6-A77A9197C471}" type="slidenum">
              <a:rPr lang="en-US" sz="1200">
                <a:latin typeface="Arial" charset="0"/>
              </a:rPr>
              <a:pPr/>
              <a:t>27</a:t>
            </a:fld>
            <a:endParaRPr lang="en-US" sz="1200" dirty="0">
              <a:latin typeface="Arial" charset="0"/>
            </a:endParaRPr>
          </a:p>
        </p:txBody>
      </p:sp>
      <p:sp>
        <p:nvSpPr>
          <p:cNvPr id="45059" name="Slide Image Placeholder 1"/>
          <p:cNvSpPr>
            <a:spLocks noGrp="1" noRot="1" noChangeAspect="1" noTextEdit="1"/>
          </p:cNvSpPr>
          <p:nvPr>
            <p:ph type="sldImg"/>
          </p:nvPr>
        </p:nvSpPr>
        <p:spPr>
          <a:ln/>
        </p:spPr>
      </p:sp>
      <p:sp>
        <p:nvSpPr>
          <p:cNvPr id="45060" name="Slide Number Placeholder 3"/>
          <p:cNvSpPr txBox="1">
            <a:spLocks noGrp="1"/>
          </p:cNvSpPr>
          <p:nvPr/>
        </p:nvSpPr>
        <p:spPr bwMode="auto">
          <a:xfrm>
            <a:off x="3885996" y="8686800"/>
            <a:ext cx="297200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4" rIns="91428" bIns="45714" anchor="b"/>
          <a:lstStyle>
            <a:lvl1pPr defTabSz="942975">
              <a:defRPr sz="2400">
                <a:solidFill>
                  <a:schemeClr val="tx1"/>
                </a:solidFill>
                <a:latin typeface="Calibri" charset="0"/>
                <a:ea typeface="ＭＳ Ｐゴシック" charset="0"/>
                <a:cs typeface="ＭＳ Ｐゴシック" charset="0"/>
              </a:defRPr>
            </a:lvl1pPr>
            <a:lvl2pPr marL="742950" indent="-285750" defTabSz="942975">
              <a:defRPr sz="2400">
                <a:solidFill>
                  <a:schemeClr val="tx1"/>
                </a:solidFill>
                <a:latin typeface="Calibri" charset="0"/>
                <a:ea typeface="ＭＳ Ｐゴシック" charset="0"/>
              </a:defRPr>
            </a:lvl2pPr>
            <a:lvl3pPr marL="1143000" indent="-228600" defTabSz="942975">
              <a:defRPr sz="2400">
                <a:solidFill>
                  <a:schemeClr val="tx1"/>
                </a:solidFill>
                <a:latin typeface="Calibri" charset="0"/>
                <a:ea typeface="ＭＳ Ｐゴシック" charset="0"/>
              </a:defRPr>
            </a:lvl3pPr>
            <a:lvl4pPr marL="1600200" indent="-228600" defTabSz="942975">
              <a:defRPr sz="2400">
                <a:solidFill>
                  <a:schemeClr val="tx1"/>
                </a:solidFill>
                <a:latin typeface="Calibri" charset="0"/>
                <a:ea typeface="ＭＳ Ｐゴシック" charset="0"/>
              </a:defRPr>
            </a:lvl4pPr>
            <a:lvl5pPr marL="2057400" indent="-228600" defTabSz="942975">
              <a:defRPr sz="2400">
                <a:solidFill>
                  <a:schemeClr val="tx1"/>
                </a:solidFill>
                <a:latin typeface="Calibri" charset="0"/>
                <a:ea typeface="ＭＳ Ｐゴシック" charset="0"/>
              </a:defRPr>
            </a:lvl5pPr>
            <a:lvl6pPr marL="2514600" indent="-228600" defTabSz="942975" eaLnBrk="0" fontAlgn="base" hangingPunct="0">
              <a:spcBef>
                <a:spcPct val="0"/>
              </a:spcBef>
              <a:spcAft>
                <a:spcPct val="0"/>
              </a:spcAft>
              <a:defRPr sz="2400">
                <a:solidFill>
                  <a:schemeClr val="tx1"/>
                </a:solidFill>
                <a:latin typeface="Calibri" charset="0"/>
                <a:ea typeface="ＭＳ Ｐゴシック" charset="0"/>
              </a:defRPr>
            </a:lvl6pPr>
            <a:lvl7pPr marL="2971800" indent="-228600" defTabSz="942975" eaLnBrk="0" fontAlgn="base" hangingPunct="0">
              <a:spcBef>
                <a:spcPct val="0"/>
              </a:spcBef>
              <a:spcAft>
                <a:spcPct val="0"/>
              </a:spcAft>
              <a:defRPr sz="2400">
                <a:solidFill>
                  <a:schemeClr val="tx1"/>
                </a:solidFill>
                <a:latin typeface="Calibri" charset="0"/>
                <a:ea typeface="ＭＳ Ｐゴシック" charset="0"/>
              </a:defRPr>
            </a:lvl7pPr>
            <a:lvl8pPr marL="3429000" indent="-228600" defTabSz="942975" eaLnBrk="0" fontAlgn="base" hangingPunct="0">
              <a:spcBef>
                <a:spcPct val="0"/>
              </a:spcBef>
              <a:spcAft>
                <a:spcPct val="0"/>
              </a:spcAft>
              <a:defRPr sz="2400">
                <a:solidFill>
                  <a:schemeClr val="tx1"/>
                </a:solidFill>
                <a:latin typeface="Calibri" charset="0"/>
                <a:ea typeface="ＭＳ Ｐゴシック" charset="0"/>
              </a:defRPr>
            </a:lvl8pPr>
            <a:lvl9pPr marL="3886200" indent="-228600" defTabSz="942975" eaLnBrk="0" fontAlgn="base" hangingPunct="0">
              <a:spcBef>
                <a:spcPct val="0"/>
              </a:spcBef>
              <a:spcAft>
                <a:spcPct val="0"/>
              </a:spcAft>
              <a:defRPr sz="2400">
                <a:solidFill>
                  <a:schemeClr val="tx1"/>
                </a:solidFill>
                <a:latin typeface="Calibri" charset="0"/>
                <a:ea typeface="ＭＳ Ｐゴシック" charset="0"/>
              </a:defRPr>
            </a:lvl9pPr>
          </a:lstStyle>
          <a:p>
            <a:pPr algn="r"/>
            <a:fld id="{9A88D2D4-A6ED-2C45-A6E8-30C9D91138F1}" type="slidenum">
              <a:rPr lang="en-US" sz="1200">
                <a:latin typeface="Arial" charset="0"/>
              </a:rPr>
              <a:pPr algn="r"/>
              <a:t>27</a:t>
            </a:fld>
            <a:endParaRPr lang="en-US" sz="1200" dirty="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For each component</a:t>
            </a:r>
            <a:r>
              <a:rPr lang="en-US" sz="1200" kern="1200" baseline="0" dirty="0" smtClean="0">
                <a:solidFill>
                  <a:schemeClr val="tx1"/>
                </a:solidFill>
                <a:effectLst/>
                <a:latin typeface="+mn-lt"/>
                <a:ea typeface="+mn-ea"/>
                <a:cs typeface="+mn-cs"/>
              </a:rPr>
              <a:t> of a performance, a variety of elements may be included. </a:t>
            </a: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As an example,</a:t>
            </a:r>
            <a:r>
              <a:rPr lang="en-US" sz="1200" kern="1200" baseline="0" dirty="0" smtClean="0">
                <a:solidFill>
                  <a:schemeClr val="tx1"/>
                </a:solidFill>
                <a:effectLst/>
                <a:latin typeface="+mn-lt"/>
                <a:ea typeface="+mn-ea"/>
                <a:cs typeface="+mn-cs"/>
              </a:rPr>
              <a:t> stimulus can be presented in a variety of formats including reading passages, video or audio clips, images, and topics that require research or investigation.</a:t>
            </a: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Information</a:t>
            </a:r>
            <a:r>
              <a:rPr lang="en-US" sz="1200" kern="1200" baseline="0" dirty="0" smtClean="0">
                <a:solidFill>
                  <a:schemeClr val="tx1"/>
                </a:solidFill>
                <a:effectLst/>
                <a:latin typeface="+mn-lt"/>
                <a:ea typeface="+mn-ea"/>
                <a:cs typeface="+mn-cs"/>
              </a:rPr>
              <a:t> processing may occur by having students research specific questions or by asking them to think about specific aspects of stimuli to which they were exposed.</a:t>
            </a: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Products</a:t>
            </a:r>
            <a:r>
              <a:rPr lang="en-US" sz="1200" kern="1200" baseline="0" dirty="0" smtClean="0">
                <a:solidFill>
                  <a:schemeClr val="tx1"/>
                </a:solidFill>
                <a:effectLst/>
                <a:latin typeface="+mn-lt"/>
                <a:ea typeface="+mn-ea"/>
                <a:cs typeface="+mn-cs"/>
              </a:rPr>
              <a:t> and performances can also take many forms including essays, stories, reports, and speeches. A wide variety of performance tasks may be developed by combining various stimuli, information processing tasks, and products.</a:t>
            </a:r>
            <a:r>
              <a:rPr lang="en-US" sz="1200" kern="1200" dirty="0" smtClean="0">
                <a:solidFill>
                  <a:schemeClr val="tx1"/>
                </a:solidFill>
                <a:effectLst/>
                <a:latin typeface="+mn-lt"/>
                <a:ea typeface="+mn-ea"/>
                <a:cs typeface="+mn-cs"/>
              </a:rPr>
              <a:t>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a:t>
            </a:r>
            <a:r>
              <a:rPr lang="en-US" sz="1200" kern="1200" baseline="0" dirty="0" smtClean="0">
                <a:solidFill>
                  <a:schemeClr val="tx1"/>
                </a:solidFill>
                <a:effectLst/>
                <a:latin typeface="+mn-lt"/>
                <a:ea typeface="+mn-ea"/>
                <a:cs typeface="+mn-cs"/>
              </a:rPr>
              <a:t> number of stimuli to be used for a performance task differs across grade levels, </a:t>
            </a:r>
            <a:r>
              <a:rPr lang="en-US" sz="1200" kern="1200" dirty="0" smtClean="0">
                <a:solidFill>
                  <a:schemeClr val="tx1"/>
                </a:solidFill>
                <a:effectLst/>
                <a:latin typeface="+mn-lt"/>
                <a:ea typeface="+mn-ea"/>
                <a:cs typeface="+mn-cs"/>
              </a:rPr>
              <a:t>from one or two at grade 3 to as many as five at the high school level.</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While stimulus materials should include a wide range of informational pieces, heavy emphasis should be placed on material involving science, history, or social studies content or themes that are consistent with the Common Core State Standards. </a:t>
            </a:r>
          </a:p>
        </p:txBody>
      </p:sp>
      <p:sp>
        <p:nvSpPr>
          <p:cNvPr id="4" name="Slide Number Placeholder 3"/>
          <p:cNvSpPr>
            <a:spLocks noGrp="1"/>
          </p:cNvSpPr>
          <p:nvPr>
            <p:ph type="sldNum" sz="quarter" idx="10"/>
          </p:nvPr>
        </p:nvSpPr>
        <p:spPr/>
        <p:txBody>
          <a:bodyPr/>
          <a:lstStyle/>
          <a:p>
            <a:fld id="{587A7CE3-1542-0C4A-A4AC-4E2A02FBE13F}" type="slidenum">
              <a:rPr lang="en-US" smtClean="0"/>
              <a:pPr/>
              <a:t>30</a:t>
            </a:fld>
            <a:endParaRPr lang="en-US" dirty="0"/>
          </a:p>
        </p:txBody>
      </p:sp>
    </p:spTree>
    <p:extLst>
      <p:ext uri="{BB962C8B-B14F-4D97-AF65-F5344CB8AC3E}">
        <p14:creationId xmlns:p14="http://schemas.microsoft.com/office/powerpoint/2010/main" val="17267585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All</a:t>
            </a:r>
            <a:r>
              <a:rPr lang="en-US" sz="1200" kern="1200" baseline="0" dirty="0" smtClean="0">
                <a:solidFill>
                  <a:schemeClr val="tx1"/>
                </a:solidFill>
                <a:effectLst/>
                <a:latin typeface="+mn-lt"/>
                <a:ea typeface="+mn-ea"/>
                <a:cs typeface="+mn-cs"/>
              </a:rPr>
              <a:t> ELA performance tasks are composed of two parts.</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first part of performance tasks presents stimuli</a:t>
            </a:r>
            <a:r>
              <a:rPr lang="en-US" sz="1200" kern="1200" baseline="0" dirty="0" smtClean="0">
                <a:solidFill>
                  <a:schemeClr val="tx1"/>
                </a:solidFill>
                <a:effectLst/>
                <a:latin typeface="+mn-lt"/>
                <a:ea typeface="+mn-ea"/>
                <a:cs typeface="+mn-cs"/>
              </a:rPr>
              <a:t> that serve as research sources that the student uses to answer an initial set of questions. </a:t>
            </a:r>
            <a:r>
              <a:rPr lang="en-US" sz="1200" kern="1200" dirty="0" smtClean="0">
                <a:solidFill>
                  <a:schemeClr val="tx1"/>
                </a:solidFill>
                <a:effectLst/>
                <a:latin typeface="+mn-lt"/>
                <a:ea typeface="+mn-ea"/>
                <a:cs typeface="+mn-cs"/>
              </a:rPr>
              <a:t>These stimuli can be informational text, literary text, and audio</a:t>
            </a:r>
            <a:r>
              <a:rPr lang="en-US" sz="1200" kern="1200" baseline="0" dirty="0" smtClean="0">
                <a:solidFill>
                  <a:schemeClr val="tx1"/>
                </a:solidFill>
                <a:effectLst/>
                <a:latin typeface="+mn-lt"/>
                <a:ea typeface="+mn-ea"/>
                <a:cs typeface="+mn-cs"/>
              </a:rPr>
              <a:t> or </a:t>
            </a:r>
            <a:r>
              <a:rPr lang="en-US" sz="1200" kern="1200" dirty="0" smtClean="0">
                <a:solidFill>
                  <a:schemeClr val="tx1"/>
                </a:solidFill>
                <a:effectLst/>
                <a:latin typeface="+mn-lt"/>
                <a:ea typeface="+mn-ea"/>
                <a:cs typeface="+mn-cs"/>
              </a:rPr>
              <a:t>video presentations.</a:t>
            </a:r>
            <a:r>
              <a:rPr lang="en-US" sz="1200" kern="1200" baseline="0" dirty="0" smtClean="0">
                <a:solidFill>
                  <a:schemeClr val="tx1"/>
                </a:solidFill>
                <a:effectLst/>
                <a:latin typeface="+mn-lt"/>
                <a:ea typeface="+mn-ea"/>
                <a:cs typeface="+mn-cs"/>
              </a:rPr>
              <a:t> The questions developed for part one </a:t>
            </a:r>
            <a:r>
              <a:rPr lang="en-US" sz="1200" kern="1200" dirty="0" smtClean="0">
                <a:solidFill>
                  <a:schemeClr val="tx1"/>
                </a:solidFill>
                <a:effectLst/>
                <a:latin typeface="+mn-lt"/>
                <a:ea typeface="+mn-ea"/>
                <a:cs typeface="+mn-cs"/>
              </a:rPr>
              <a:t>may provide evidence about Claim 1, but most often will focus</a:t>
            </a:r>
            <a:r>
              <a:rPr lang="en-US" sz="1200" kern="1200" baseline="0" dirty="0" smtClean="0">
                <a:solidFill>
                  <a:schemeClr val="tx1"/>
                </a:solidFill>
                <a:effectLst/>
                <a:latin typeface="+mn-lt"/>
                <a:ea typeface="+mn-ea"/>
                <a:cs typeface="+mn-cs"/>
              </a:rPr>
              <a:t> on Claim 4. The questions students are presented in the first part of a performance task should relate to the questions asked in the second part of the task.</a:t>
            </a: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second part of a performance</a:t>
            </a:r>
            <a:r>
              <a:rPr lang="en-US" sz="1200" kern="1200" baseline="0" dirty="0" smtClean="0">
                <a:solidFill>
                  <a:schemeClr val="tx1"/>
                </a:solidFill>
                <a:effectLst/>
                <a:latin typeface="+mn-lt"/>
                <a:ea typeface="+mn-ea"/>
                <a:cs typeface="+mn-cs"/>
              </a:rPr>
              <a:t> task requires the student to plan, write, and revise an extended response or to present a speech.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87A7CE3-1542-0C4A-A4AC-4E2A02FBE13F}" type="slidenum">
              <a:rPr lang="en-US" smtClean="0"/>
              <a:pPr/>
              <a:t>31</a:t>
            </a:fld>
            <a:endParaRPr lang="en-US" dirty="0"/>
          </a:p>
        </p:txBody>
      </p:sp>
    </p:spTree>
    <p:extLst>
      <p:ext uri="{BB962C8B-B14F-4D97-AF65-F5344CB8AC3E}">
        <p14:creationId xmlns:p14="http://schemas.microsoft.com/office/powerpoint/2010/main" val="38377402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ea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591">
              <a:defRPr sz="2300">
                <a:solidFill>
                  <a:schemeClr val="tx1"/>
                </a:solidFill>
                <a:latin typeface="Calibri" charset="0"/>
                <a:ea typeface="ＭＳ Ｐゴシック" charset="0"/>
                <a:cs typeface="ＭＳ Ｐゴシック" charset="0"/>
              </a:defRPr>
            </a:lvl1pPr>
            <a:lvl2pPr marL="720587" indent="-277149" defTabSz="914591">
              <a:defRPr sz="2300">
                <a:solidFill>
                  <a:schemeClr val="tx1"/>
                </a:solidFill>
                <a:latin typeface="Calibri" charset="0"/>
                <a:ea typeface="ＭＳ Ｐゴシック" charset="0"/>
              </a:defRPr>
            </a:lvl2pPr>
            <a:lvl3pPr marL="1108596" indent="-221719" defTabSz="914591">
              <a:defRPr sz="2300">
                <a:solidFill>
                  <a:schemeClr val="tx1"/>
                </a:solidFill>
                <a:latin typeface="Calibri" charset="0"/>
                <a:ea typeface="ＭＳ Ｐゴシック" charset="0"/>
              </a:defRPr>
            </a:lvl3pPr>
            <a:lvl4pPr marL="1552034" indent="-221719" defTabSz="914591">
              <a:defRPr sz="2300">
                <a:solidFill>
                  <a:schemeClr val="tx1"/>
                </a:solidFill>
                <a:latin typeface="Calibri" charset="0"/>
                <a:ea typeface="ＭＳ Ｐゴシック" charset="0"/>
              </a:defRPr>
            </a:lvl4pPr>
            <a:lvl5pPr marL="1995472" indent="-221719" defTabSz="914591">
              <a:defRPr sz="2300">
                <a:solidFill>
                  <a:schemeClr val="tx1"/>
                </a:solidFill>
                <a:latin typeface="Calibri" charset="0"/>
                <a:ea typeface="ＭＳ Ｐゴシック" charset="0"/>
              </a:defRPr>
            </a:lvl5pPr>
            <a:lvl6pPr marL="2438911" indent="-221719" defTabSz="914591" eaLnBrk="0" fontAlgn="base" hangingPunct="0">
              <a:spcBef>
                <a:spcPct val="0"/>
              </a:spcBef>
              <a:spcAft>
                <a:spcPct val="0"/>
              </a:spcAft>
              <a:defRPr sz="2300">
                <a:solidFill>
                  <a:schemeClr val="tx1"/>
                </a:solidFill>
                <a:latin typeface="Calibri" charset="0"/>
                <a:ea typeface="ＭＳ Ｐゴシック" charset="0"/>
              </a:defRPr>
            </a:lvl6pPr>
            <a:lvl7pPr marL="2882349" indent="-221719" defTabSz="914591" eaLnBrk="0" fontAlgn="base" hangingPunct="0">
              <a:spcBef>
                <a:spcPct val="0"/>
              </a:spcBef>
              <a:spcAft>
                <a:spcPct val="0"/>
              </a:spcAft>
              <a:defRPr sz="2300">
                <a:solidFill>
                  <a:schemeClr val="tx1"/>
                </a:solidFill>
                <a:latin typeface="Calibri" charset="0"/>
                <a:ea typeface="ＭＳ Ｐゴシック" charset="0"/>
              </a:defRPr>
            </a:lvl7pPr>
            <a:lvl8pPr marL="3325787" indent="-221719" defTabSz="914591" eaLnBrk="0" fontAlgn="base" hangingPunct="0">
              <a:spcBef>
                <a:spcPct val="0"/>
              </a:spcBef>
              <a:spcAft>
                <a:spcPct val="0"/>
              </a:spcAft>
              <a:defRPr sz="2300">
                <a:solidFill>
                  <a:schemeClr val="tx1"/>
                </a:solidFill>
                <a:latin typeface="Calibri" charset="0"/>
                <a:ea typeface="ＭＳ Ｐゴシック" charset="0"/>
              </a:defRPr>
            </a:lvl8pPr>
            <a:lvl9pPr marL="3769225" indent="-221719" defTabSz="914591" eaLnBrk="0" fontAlgn="base" hangingPunct="0">
              <a:spcBef>
                <a:spcPct val="0"/>
              </a:spcBef>
              <a:spcAft>
                <a:spcPct val="0"/>
              </a:spcAft>
              <a:defRPr sz="2300">
                <a:solidFill>
                  <a:schemeClr val="tx1"/>
                </a:solidFill>
                <a:latin typeface="Calibri" charset="0"/>
                <a:ea typeface="ＭＳ Ｐゴシック" charset="0"/>
              </a:defRPr>
            </a:lvl9pPr>
          </a:lstStyle>
          <a:p>
            <a:fld id="{579730B9-FDE1-DE4B-B7BE-2C185103716A}" type="slidenum">
              <a:rPr lang="en-US" sz="1200">
                <a:latin typeface="Arial" charset="0"/>
              </a:rPr>
              <a:pPr/>
              <a:t>34</a:t>
            </a:fld>
            <a:endParaRPr lang="en-US" sz="1200" dirty="0">
              <a:latin typeface="Arial" charset="0"/>
            </a:endParaRPr>
          </a:p>
        </p:txBody>
      </p:sp>
      <p:sp>
        <p:nvSpPr>
          <p:cNvPr id="49155" name="Slide Image Placeholder 1"/>
          <p:cNvSpPr>
            <a:spLocks noGrp="1" noRot="1" noChangeAspect="1" noTextEdit="1"/>
          </p:cNvSpPr>
          <p:nvPr>
            <p:ph type="sldImg"/>
          </p:nvPr>
        </p:nvSpPr>
        <p:spPr>
          <a:ln/>
        </p:spPr>
      </p:sp>
      <p:sp>
        <p:nvSpPr>
          <p:cNvPr id="4915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dirty="0">
              <a:ea typeface="ＭＳ Ｐゴシック" charset="0"/>
            </a:endParaRPr>
          </a:p>
        </p:txBody>
      </p:sp>
      <p:sp>
        <p:nvSpPr>
          <p:cNvPr id="49157" name="Slide Number Placeholder 3"/>
          <p:cNvSpPr txBox="1">
            <a:spLocks noGrp="1"/>
          </p:cNvSpPr>
          <p:nvPr/>
        </p:nvSpPr>
        <p:spPr bwMode="auto">
          <a:xfrm>
            <a:off x="3885996" y="8686800"/>
            <a:ext cx="297200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4" rIns="91428" bIns="45714" anchor="b"/>
          <a:lstStyle>
            <a:lvl1pPr defTabSz="942975">
              <a:defRPr sz="2400">
                <a:solidFill>
                  <a:schemeClr val="tx1"/>
                </a:solidFill>
                <a:latin typeface="Calibri" charset="0"/>
                <a:ea typeface="ＭＳ Ｐゴシック" charset="0"/>
                <a:cs typeface="ＭＳ Ｐゴシック" charset="0"/>
              </a:defRPr>
            </a:lvl1pPr>
            <a:lvl2pPr marL="742950" indent="-285750" defTabSz="942975">
              <a:defRPr sz="2400">
                <a:solidFill>
                  <a:schemeClr val="tx1"/>
                </a:solidFill>
                <a:latin typeface="Calibri" charset="0"/>
                <a:ea typeface="ＭＳ Ｐゴシック" charset="0"/>
              </a:defRPr>
            </a:lvl2pPr>
            <a:lvl3pPr marL="1143000" indent="-228600" defTabSz="942975">
              <a:defRPr sz="2400">
                <a:solidFill>
                  <a:schemeClr val="tx1"/>
                </a:solidFill>
                <a:latin typeface="Calibri" charset="0"/>
                <a:ea typeface="ＭＳ Ｐゴシック" charset="0"/>
              </a:defRPr>
            </a:lvl3pPr>
            <a:lvl4pPr marL="1600200" indent="-228600" defTabSz="942975">
              <a:defRPr sz="2400">
                <a:solidFill>
                  <a:schemeClr val="tx1"/>
                </a:solidFill>
                <a:latin typeface="Calibri" charset="0"/>
                <a:ea typeface="ＭＳ Ｐゴシック" charset="0"/>
              </a:defRPr>
            </a:lvl4pPr>
            <a:lvl5pPr marL="2057400" indent="-228600" defTabSz="942975">
              <a:defRPr sz="2400">
                <a:solidFill>
                  <a:schemeClr val="tx1"/>
                </a:solidFill>
                <a:latin typeface="Calibri" charset="0"/>
                <a:ea typeface="ＭＳ Ｐゴシック" charset="0"/>
              </a:defRPr>
            </a:lvl5pPr>
            <a:lvl6pPr marL="2514600" indent="-228600" defTabSz="942975" eaLnBrk="0" fontAlgn="base" hangingPunct="0">
              <a:spcBef>
                <a:spcPct val="0"/>
              </a:spcBef>
              <a:spcAft>
                <a:spcPct val="0"/>
              </a:spcAft>
              <a:defRPr sz="2400">
                <a:solidFill>
                  <a:schemeClr val="tx1"/>
                </a:solidFill>
                <a:latin typeface="Calibri" charset="0"/>
                <a:ea typeface="ＭＳ Ｐゴシック" charset="0"/>
              </a:defRPr>
            </a:lvl6pPr>
            <a:lvl7pPr marL="2971800" indent="-228600" defTabSz="942975" eaLnBrk="0" fontAlgn="base" hangingPunct="0">
              <a:spcBef>
                <a:spcPct val="0"/>
              </a:spcBef>
              <a:spcAft>
                <a:spcPct val="0"/>
              </a:spcAft>
              <a:defRPr sz="2400">
                <a:solidFill>
                  <a:schemeClr val="tx1"/>
                </a:solidFill>
                <a:latin typeface="Calibri" charset="0"/>
                <a:ea typeface="ＭＳ Ｐゴシック" charset="0"/>
              </a:defRPr>
            </a:lvl7pPr>
            <a:lvl8pPr marL="3429000" indent="-228600" defTabSz="942975" eaLnBrk="0" fontAlgn="base" hangingPunct="0">
              <a:spcBef>
                <a:spcPct val="0"/>
              </a:spcBef>
              <a:spcAft>
                <a:spcPct val="0"/>
              </a:spcAft>
              <a:defRPr sz="2400">
                <a:solidFill>
                  <a:schemeClr val="tx1"/>
                </a:solidFill>
                <a:latin typeface="Calibri" charset="0"/>
                <a:ea typeface="ＭＳ Ｐゴシック" charset="0"/>
              </a:defRPr>
            </a:lvl8pPr>
            <a:lvl9pPr marL="3886200" indent="-228600" defTabSz="942975" eaLnBrk="0" fontAlgn="base" hangingPunct="0">
              <a:spcBef>
                <a:spcPct val="0"/>
              </a:spcBef>
              <a:spcAft>
                <a:spcPct val="0"/>
              </a:spcAft>
              <a:defRPr sz="2400">
                <a:solidFill>
                  <a:schemeClr val="tx1"/>
                </a:solidFill>
                <a:latin typeface="Calibri" charset="0"/>
                <a:ea typeface="ＭＳ Ｐゴシック" charset="0"/>
              </a:defRPr>
            </a:lvl9pPr>
          </a:lstStyle>
          <a:p>
            <a:pPr algn="r"/>
            <a:fld id="{FB1DEED3-0BF2-CB45-848B-99385AB1BC6A}" type="slidenum">
              <a:rPr lang="en-US" sz="1200">
                <a:latin typeface="Arial" charset="0"/>
              </a:rPr>
              <a:pPr algn="r"/>
              <a:t>34</a:t>
            </a:fld>
            <a:endParaRPr lang="en-US" sz="1200" dirty="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B1A24CD3-204F-4468-8EE4-28A6668D006A}" type="datetimeFigureOut">
              <a:rPr lang="en-US" smtClean="0"/>
              <a:t>4/5/13</a:t>
            </a:fld>
            <a:endParaRPr lang="en-US" dirty="0"/>
          </a:p>
        </p:txBody>
      </p:sp>
      <p:sp>
        <p:nvSpPr>
          <p:cNvPr id="5" name="Footer Placeholder 4"/>
          <p:cNvSpPr>
            <a:spLocks noGrp="1"/>
          </p:cNvSpPr>
          <p:nvPr>
            <p:ph type="ftr" sz="quarter" idx="11"/>
          </p:nvPr>
        </p:nvSpPr>
        <p:spPr>
          <a:xfrm>
            <a:off x="1174044" y="5357592"/>
            <a:ext cx="5034845" cy="365125"/>
          </a:xfrm>
        </p:spPr>
        <p:txBody>
          <a:bodyPr/>
          <a:lstStyle/>
          <a:p>
            <a:endParaRPr lang="en-US" dirty="0"/>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74C7E049-B585-4EE6-96C0-EEB30EAA14FD}"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A24CD3-204F-4468-8EE4-28A6668D006A}" type="datetimeFigureOut">
              <a:rPr lang="en-US" smtClean="0"/>
              <a:t>4/5/13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AF16DE-A0D5-4438-950F-5B1E159C2C28}"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A24CD3-204F-4468-8EE4-28A6668D006A}" type="datetimeFigureOut">
              <a:rPr lang="en-US" smtClean="0"/>
              <a:t>4/5/13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AF16DE-A0D5-4438-950F-5B1E159C2C28}"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A24CD3-204F-4468-8EE4-28A6668D006A}" type="datetimeFigureOut">
              <a:rPr lang="en-US" smtClean="0"/>
              <a:t>4/5/13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AF16DE-A0D5-4438-950F-5B1E159C2C28}"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A24CD3-204F-4468-8EE4-28A6668D006A}" type="datetimeFigureOut">
              <a:rPr lang="en-US" smtClean="0"/>
              <a:t>4/5/13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4C7E049-B585-4EE6-96C0-EEB30EAA14FD}"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B1A24CD3-204F-4468-8EE4-28A6668D006A}" type="datetimeFigureOut">
              <a:rPr lang="en-US" smtClean="0"/>
              <a:t>4/5/13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7AF16DE-A0D5-4438-950F-5B1E159C2C28}" type="slidenum">
              <a:rPr lang="en-US" smtClean="0"/>
              <a:t>‹#›</a:t>
            </a:fld>
            <a:endParaRPr lang="en-US" dirty="0"/>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B1A24CD3-204F-4468-8EE4-28A6668D006A}" type="datetimeFigureOut">
              <a:rPr lang="en-US" smtClean="0"/>
              <a:t>4/5/13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7AF16DE-A0D5-4438-950F-5B1E159C2C28}" type="slidenum">
              <a:rPr lang="en-US" smtClean="0"/>
              <a:t>‹#›</a:t>
            </a:fld>
            <a:endParaRPr lang="en-US" dirty="0"/>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A24CD3-204F-4468-8EE4-28A6668D006A}" type="datetimeFigureOut">
              <a:rPr lang="en-US" smtClean="0"/>
              <a:t>4/5/13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7AF16DE-A0D5-4438-950F-5B1E159C2C28}"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A24CD3-204F-4468-8EE4-28A6668D006A}" type="datetimeFigureOut">
              <a:rPr lang="en-US" smtClean="0"/>
              <a:t>4/5/13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7AF16DE-A0D5-4438-950F-5B1E159C2C28}"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B1A24CD3-204F-4468-8EE4-28A6668D006A}" type="datetimeFigureOut">
              <a:rPr lang="en-US" smtClean="0"/>
              <a:t>4/5/13</a:t>
            </a:fld>
            <a:endParaRPr lang="en-US" dirty="0"/>
          </a:p>
        </p:txBody>
      </p:sp>
      <p:sp>
        <p:nvSpPr>
          <p:cNvPr id="6" name="Footer Placeholder 5"/>
          <p:cNvSpPr>
            <a:spLocks noGrp="1"/>
          </p:cNvSpPr>
          <p:nvPr>
            <p:ph type="ftr" sz="quarter" idx="11"/>
          </p:nvPr>
        </p:nvSpPr>
        <p:spPr>
          <a:xfrm rot="-60000">
            <a:off x="914554" y="5829261"/>
            <a:ext cx="3522607" cy="365125"/>
          </a:xfrm>
        </p:spPr>
        <p:txBody>
          <a:bodyPr/>
          <a:lstStyle/>
          <a:p>
            <a:endParaRPr lang="en-US" dirty="0"/>
          </a:p>
        </p:txBody>
      </p:sp>
      <p:sp>
        <p:nvSpPr>
          <p:cNvPr id="7" name="Slide Number Placeholder 6"/>
          <p:cNvSpPr>
            <a:spLocks noGrp="1"/>
          </p:cNvSpPr>
          <p:nvPr>
            <p:ph type="sldNum" sz="quarter" idx="12"/>
          </p:nvPr>
        </p:nvSpPr>
        <p:spPr>
          <a:xfrm rot="60000">
            <a:off x="7557313" y="5896961"/>
            <a:ext cx="554023" cy="365125"/>
          </a:xfrm>
        </p:spPr>
        <p:txBody>
          <a:bodyPr/>
          <a:lstStyle/>
          <a:p>
            <a:fld id="{2754ED01-E2A0-4C1E-8E21-014B99041579}"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B1A24CD3-204F-4468-8EE4-28A6668D006A}" type="datetimeFigureOut">
              <a:rPr lang="en-US" smtClean="0"/>
              <a:t>4/5/13</a:t>
            </a:fld>
            <a:endParaRPr lang="en-US" dirty="0"/>
          </a:p>
        </p:txBody>
      </p:sp>
      <p:sp>
        <p:nvSpPr>
          <p:cNvPr id="6" name="Footer Placeholder 5"/>
          <p:cNvSpPr>
            <a:spLocks noGrp="1"/>
          </p:cNvSpPr>
          <p:nvPr>
            <p:ph type="ftr" sz="quarter" idx="11"/>
          </p:nvPr>
        </p:nvSpPr>
        <p:spPr>
          <a:xfrm rot="-60000">
            <a:off x="914569" y="5831037"/>
            <a:ext cx="3319043" cy="365125"/>
          </a:xfrm>
        </p:spPr>
        <p:txBody>
          <a:bodyPr/>
          <a:lstStyle/>
          <a:p>
            <a:endParaRPr lang="en-US" dirty="0"/>
          </a:p>
        </p:txBody>
      </p:sp>
      <p:sp>
        <p:nvSpPr>
          <p:cNvPr id="7" name="Slide Number Placeholder 6"/>
          <p:cNvSpPr>
            <a:spLocks noGrp="1"/>
          </p:cNvSpPr>
          <p:nvPr>
            <p:ph type="sldNum" sz="quarter" idx="12"/>
          </p:nvPr>
        </p:nvSpPr>
        <p:spPr>
          <a:xfrm rot="60000">
            <a:off x="7562089" y="5900026"/>
            <a:ext cx="554023" cy="365125"/>
          </a:xfrm>
        </p:spPr>
        <p:txBody>
          <a:bodyPr/>
          <a:lstStyle/>
          <a:p>
            <a:fld id="{57AF16DE-A0D5-4438-950F-5B1E159C2C28}"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3.jpeg"/><Relationship Id="rId1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B1A24CD3-204F-4468-8EE4-28A6668D006A}" type="datetimeFigureOut">
              <a:rPr lang="en-US" smtClean="0"/>
              <a:t>4/5/13</a:t>
            </a:fld>
            <a:endParaRPr lang="en-US" dirty="0"/>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US" dirty="0"/>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57AF16DE-A0D5-4438-950F-5B1E159C2C28}"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4184" r:id="rId1"/>
    <p:sldLayoutId id="2147484185" r:id="rId2"/>
    <p:sldLayoutId id="2147484186" r:id="rId3"/>
    <p:sldLayoutId id="2147484187" r:id="rId4"/>
    <p:sldLayoutId id="2147484188" r:id="rId5"/>
    <p:sldLayoutId id="2147484189" r:id="rId6"/>
    <p:sldLayoutId id="2147484190" r:id="rId7"/>
    <p:sldLayoutId id="2147484191" r:id="rId8"/>
    <p:sldLayoutId id="2147484192" r:id="rId9"/>
    <p:sldLayoutId id="2147484193" r:id="rId10"/>
    <p:sldLayoutId id="214748419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6.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7.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8.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slideLayout" Target="../slideLayouts/slideLayout2.xml"/><Relationship Id="rId3" Type="http://schemas.openxmlformats.org/officeDocument/2006/relationships/notesSlide" Target="../notesSlides/notesSlide6.xml"/></Relationships>
</file>

<file path=ppt/slides/_rels/slide31.xml.rels><?xml version="1.0" encoding="UTF-8" standalone="yes"?>
<Relationships xmlns="http://schemas.openxmlformats.org/package/2006/relationships"><Relationship Id="rId1" Type="http://schemas.openxmlformats.org/officeDocument/2006/relationships/tags" Target="../tags/tag2.xml"/><Relationship Id="rId2" Type="http://schemas.openxmlformats.org/officeDocument/2006/relationships/slideLayout" Target="../slideLayouts/slideLayout2.xml"/><Relationship Id="rId3" Type="http://schemas.openxmlformats.org/officeDocument/2006/relationships/notesSlide" Target="../notesSlides/notesSlide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1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15.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corestandards.org/ELA-Literacy/W/5/8/"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COMMON CORE STANDARDS</a:t>
            </a:r>
            <a:endParaRPr lang="en-US" dirty="0"/>
          </a:p>
        </p:txBody>
      </p:sp>
      <p:sp>
        <p:nvSpPr>
          <p:cNvPr id="3" name="Subtitle 2"/>
          <p:cNvSpPr>
            <a:spLocks noGrp="1"/>
          </p:cNvSpPr>
          <p:nvPr>
            <p:ph type="subTitle" idx="1"/>
          </p:nvPr>
        </p:nvSpPr>
        <p:spPr/>
        <p:txBody>
          <a:bodyPr/>
          <a:lstStyle/>
          <a:p>
            <a:r>
              <a:rPr lang="en-US" dirty="0" smtClean="0"/>
              <a:t>P.E.N. Night Presentation</a:t>
            </a:r>
            <a:endParaRPr lang="en-US" dirty="0"/>
          </a:p>
        </p:txBody>
      </p:sp>
    </p:spTree>
    <p:extLst>
      <p:ext uri="{BB962C8B-B14F-4D97-AF65-F5344CB8AC3E}">
        <p14:creationId xmlns:p14="http://schemas.microsoft.com/office/powerpoint/2010/main" val="12665967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AGENDA</a:t>
            </a:r>
            <a:endParaRPr lang="en-US" b="1" dirty="0"/>
          </a:p>
        </p:txBody>
      </p:sp>
      <p:sp>
        <p:nvSpPr>
          <p:cNvPr id="3" name="Content Placeholder 2"/>
          <p:cNvSpPr>
            <a:spLocks noGrp="1"/>
          </p:cNvSpPr>
          <p:nvPr>
            <p:ph idx="1"/>
          </p:nvPr>
        </p:nvSpPr>
        <p:spPr/>
        <p:txBody>
          <a:bodyPr/>
          <a:lstStyle/>
          <a:p>
            <a:r>
              <a:rPr lang="en-US" sz="2800" dirty="0" smtClean="0"/>
              <a:t> </a:t>
            </a:r>
            <a:r>
              <a:rPr lang="en-US" sz="2800" b="1" dirty="0" smtClean="0"/>
              <a:t>Reasons for the transition to the CCS</a:t>
            </a:r>
          </a:p>
          <a:p>
            <a:r>
              <a:rPr lang="en-US" sz="2800" b="1" dirty="0" smtClean="0"/>
              <a:t>The difference</a:t>
            </a:r>
          </a:p>
          <a:p>
            <a:r>
              <a:rPr lang="en-US" sz="2800" b="1" dirty="0" smtClean="0"/>
              <a:t>Organization and structure of the Common Core Standards (CCS)</a:t>
            </a:r>
          </a:p>
          <a:p>
            <a:r>
              <a:rPr lang="en-US" sz="2800" b="1" dirty="0" smtClean="0"/>
              <a:t>The Standards in ELA and Math</a:t>
            </a:r>
          </a:p>
          <a:p>
            <a:r>
              <a:rPr lang="en-US" sz="2800" b="1" dirty="0" smtClean="0"/>
              <a:t>Implementation of Standards</a:t>
            </a:r>
          </a:p>
          <a:p>
            <a:pPr marL="0" indent="0">
              <a:buNone/>
            </a:pPr>
            <a:endParaRPr lang="en-US" dirty="0" smtClean="0"/>
          </a:p>
          <a:p>
            <a:endParaRPr lang="en-US" dirty="0"/>
          </a:p>
        </p:txBody>
      </p:sp>
    </p:spTree>
    <p:extLst>
      <p:ext uri="{BB962C8B-B14F-4D97-AF65-F5344CB8AC3E}">
        <p14:creationId xmlns:p14="http://schemas.microsoft.com/office/powerpoint/2010/main" val="30239401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MATHEMATICS</a:t>
            </a:r>
            <a:endParaRPr lang="en-US" dirty="0"/>
          </a:p>
        </p:txBody>
      </p:sp>
      <p:sp>
        <p:nvSpPr>
          <p:cNvPr id="3" name="Content Placeholder 2"/>
          <p:cNvSpPr>
            <a:spLocks noGrp="1"/>
          </p:cNvSpPr>
          <p:nvPr>
            <p:ph idx="1"/>
          </p:nvPr>
        </p:nvSpPr>
        <p:spPr>
          <a:xfrm>
            <a:off x="1463040" y="2119257"/>
            <a:ext cx="6460401" cy="3603812"/>
          </a:xfrm>
        </p:spPr>
        <p:txBody>
          <a:bodyPr>
            <a:normAutofit/>
          </a:bodyPr>
          <a:lstStyle/>
          <a:p>
            <a:r>
              <a:rPr lang="en-US" dirty="0" smtClean="0"/>
              <a:t>Include content standards for each grade level</a:t>
            </a:r>
          </a:p>
          <a:p>
            <a:r>
              <a:rPr lang="en-US" dirty="0" smtClean="0"/>
              <a:t>Top down design</a:t>
            </a:r>
          </a:p>
          <a:p>
            <a:r>
              <a:rPr lang="en-US" dirty="0" smtClean="0"/>
              <a:t>In addition to content, each standard has to embed and apply “ Standards for Mathematics Practice”</a:t>
            </a:r>
          </a:p>
          <a:p>
            <a:r>
              <a:rPr lang="en-US" dirty="0" smtClean="0"/>
              <a:t> these are “varieties of expertise, processes and proficiencies integral to deep understanding and application of mathematics”</a:t>
            </a:r>
            <a:endParaRPr lang="en-US" dirty="0"/>
          </a:p>
        </p:txBody>
      </p:sp>
    </p:spTree>
    <p:extLst>
      <p:ext uri="{BB962C8B-B14F-4D97-AF65-F5344CB8AC3E}">
        <p14:creationId xmlns:p14="http://schemas.microsoft.com/office/powerpoint/2010/main" val="425434741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5"/>
          <p:cNvSpPr>
            <a:spLocks noGrp="1" noChangeArrowheads="1"/>
          </p:cNvSpPr>
          <p:nvPr>
            <p:ph type="title" idx="4294967295"/>
          </p:nvPr>
        </p:nvSpPr>
        <p:spPr>
          <a:xfrm>
            <a:off x="1095023" y="563582"/>
            <a:ext cx="6965245" cy="1202485"/>
          </a:xfrm>
        </p:spPr>
        <p:txBody>
          <a:bodyPr/>
          <a:lstStyle/>
          <a:p>
            <a:pPr eaLnBrk="1" hangingPunct="1"/>
            <a:r>
              <a:rPr lang="en-US" sz="3200" b="1" dirty="0">
                <a:latin typeface="Georgia" charset="0"/>
              </a:rPr>
              <a:t>Design and Organization</a:t>
            </a:r>
          </a:p>
        </p:txBody>
      </p:sp>
      <p:sp>
        <p:nvSpPr>
          <p:cNvPr id="25603" name="Rectangle 6"/>
          <p:cNvSpPr>
            <a:spLocks noGrp="1" noChangeArrowheads="1"/>
          </p:cNvSpPr>
          <p:nvPr>
            <p:ph sz="quarter" idx="4294967295"/>
          </p:nvPr>
        </p:nvSpPr>
        <p:spPr>
          <a:xfrm>
            <a:off x="773042" y="1447800"/>
            <a:ext cx="7761357" cy="4648200"/>
          </a:xfrm>
        </p:spPr>
        <p:txBody>
          <a:bodyPr>
            <a:normAutofit lnSpcReduction="10000"/>
          </a:bodyPr>
          <a:lstStyle/>
          <a:p>
            <a:pPr marL="457200" indent="-457200" eaLnBrk="1" hangingPunct="1">
              <a:buFont typeface="Wingdings 2" charset="0"/>
              <a:buNone/>
            </a:pPr>
            <a:r>
              <a:rPr lang="en-US" sz="2800" b="1" dirty="0">
                <a:latin typeface="Calibri" charset="0"/>
              </a:rPr>
              <a:t>Standards for Mathematical Practice</a:t>
            </a:r>
          </a:p>
          <a:p>
            <a:pPr marL="457200" indent="-457200" eaLnBrk="1" hangingPunct="1"/>
            <a:r>
              <a:rPr lang="en-US" sz="2400" dirty="0">
                <a:latin typeface="Calibri" charset="0"/>
              </a:rPr>
              <a:t>Carry across all grade levels</a:t>
            </a:r>
          </a:p>
          <a:p>
            <a:pPr marL="457200" indent="-457200" eaLnBrk="1" hangingPunct="1"/>
            <a:r>
              <a:rPr lang="en-US" sz="2400" dirty="0">
                <a:latin typeface="Calibri" charset="0"/>
              </a:rPr>
              <a:t>Describe habits of mind of a mathematically expert student</a:t>
            </a:r>
          </a:p>
          <a:p>
            <a:pPr marL="457200" indent="-457200" eaLnBrk="1" hangingPunct="1">
              <a:buFont typeface="Wingdings 2" charset="0"/>
              <a:buNone/>
            </a:pPr>
            <a:r>
              <a:rPr lang="en-US" sz="2800" b="1" dirty="0">
                <a:latin typeface="Calibri" charset="0"/>
              </a:rPr>
              <a:t>Standards for Mathematical Content</a:t>
            </a:r>
          </a:p>
          <a:p>
            <a:pPr marL="457200" indent="-457200" eaLnBrk="1" hangingPunct="1"/>
            <a:r>
              <a:rPr lang="en-US" sz="2400" dirty="0">
                <a:latin typeface="Calibri" charset="0"/>
              </a:rPr>
              <a:t>K-8 standards presented by grade level</a:t>
            </a:r>
          </a:p>
          <a:p>
            <a:pPr marL="457200" indent="-457200" eaLnBrk="1" hangingPunct="1"/>
            <a:r>
              <a:rPr lang="en-US" sz="2400" dirty="0">
                <a:latin typeface="Calibri" charset="0"/>
              </a:rPr>
              <a:t>Organized into domains that progress over several grades</a:t>
            </a:r>
          </a:p>
          <a:p>
            <a:pPr marL="457200" indent="-457200" eaLnBrk="1" hangingPunct="1"/>
            <a:r>
              <a:rPr lang="en-US" sz="2400" dirty="0">
                <a:latin typeface="Calibri" charset="0"/>
              </a:rPr>
              <a:t>Grade introductions give 2–4 focal points at each grade level</a:t>
            </a:r>
          </a:p>
          <a:p>
            <a:pPr marL="457200" indent="-457200" eaLnBrk="1" hangingPunct="1"/>
            <a:r>
              <a:rPr lang="en-US" sz="2400" dirty="0">
                <a:latin typeface="Calibri" charset="0"/>
              </a:rPr>
              <a:t>High school standards presented by conceptual theme (Number &amp; Quantity, Algebra, Functions, Modeling, Geometry, Statistics &amp; Probability)</a:t>
            </a:r>
          </a:p>
          <a:p>
            <a:pPr marL="457200" indent="-457200" eaLnBrk="1" hangingPunct="1"/>
            <a:endParaRPr lang="en-US" sz="2400" dirty="0">
              <a:latin typeface="Calibri" charset="0"/>
            </a:endParaRPr>
          </a:p>
          <a:p>
            <a:pPr marL="457200" indent="-457200" eaLnBrk="1" hangingPunct="1"/>
            <a:endParaRPr lang="en-US" sz="2800" b="1" dirty="0">
              <a:latin typeface="Calibri" charset="0"/>
            </a:endParaRPr>
          </a:p>
        </p:txBody>
      </p:sp>
    </p:spTree>
    <p:extLst>
      <p:ext uri="{BB962C8B-B14F-4D97-AF65-F5344CB8AC3E}">
        <p14:creationId xmlns:p14="http://schemas.microsoft.com/office/powerpoint/2010/main" val="305608438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5"/>
          <p:cNvSpPr>
            <a:spLocks noGrp="1" noChangeArrowheads="1"/>
          </p:cNvSpPr>
          <p:nvPr>
            <p:ph type="title" idx="4294967295"/>
          </p:nvPr>
        </p:nvSpPr>
        <p:spPr>
          <a:xfrm>
            <a:off x="1095023" y="596712"/>
            <a:ext cx="6965245" cy="1202485"/>
          </a:xfrm>
        </p:spPr>
        <p:txBody>
          <a:bodyPr/>
          <a:lstStyle/>
          <a:p>
            <a:pPr eaLnBrk="1" hangingPunct="1"/>
            <a:r>
              <a:rPr lang="en-US" sz="3200" b="1" dirty="0">
                <a:latin typeface="Georgia" charset="0"/>
              </a:rPr>
              <a:t>Design and Organization</a:t>
            </a:r>
          </a:p>
        </p:txBody>
      </p:sp>
      <p:pic>
        <p:nvPicPr>
          <p:cNvPr id="26627" name="Content Placeholder 8" descr="temp.pdf"/>
          <p:cNvPicPr>
            <a:picLocks noGrp="1" noChangeAspect="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a:xfrm>
            <a:off x="228600" y="3200400"/>
            <a:ext cx="8686800" cy="3168650"/>
          </a:xfrm>
          <a:solidFill>
            <a:schemeClr val="bg1"/>
          </a:solidFill>
        </p:spPr>
      </p:pic>
      <p:sp>
        <p:nvSpPr>
          <p:cNvPr id="26628" name="Rectangle 6"/>
          <p:cNvSpPr txBox="1">
            <a:spLocks noChangeArrowheads="1"/>
          </p:cNvSpPr>
          <p:nvPr/>
        </p:nvSpPr>
        <p:spPr bwMode="auto">
          <a:xfrm>
            <a:off x="304800" y="1447800"/>
            <a:ext cx="82296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spcBef>
                <a:spcPct val="20000"/>
              </a:spcBef>
              <a:buClr>
                <a:schemeClr val="accent1"/>
              </a:buClr>
              <a:buSzPct val="85000"/>
              <a:buFont typeface="Wingdings 2" charset="0"/>
              <a:buChar char=""/>
            </a:pPr>
            <a:r>
              <a:rPr lang="en-US" i="1" dirty="0"/>
              <a:t>Content standards </a:t>
            </a:r>
            <a:r>
              <a:rPr lang="en-US" dirty="0"/>
              <a:t>define what students should understand and be able to do</a:t>
            </a:r>
          </a:p>
          <a:p>
            <a:pPr eaLnBrk="1" hangingPunct="1">
              <a:spcBef>
                <a:spcPct val="20000"/>
              </a:spcBef>
              <a:buClr>
                <a:schemeClr val="accent1"/>
              </a:buClr>
              <a:buSzPct val="85000"/>
              <a:buFont typeface="Wingdings 2" charset="0"/>
              <a:buChar char=""/>
            </a:pPr>
            <a:r>
              <a:rPr lang="en-US" i="1" dirty="0"/>
              <a:t>Clusters</a:t>
            </a:r>
            <a:r>
              <a:rPr lang="en-US" dirty="0"/>
              <a:t> are groups of related standards</a:t>
            </a:r>
            <a:endParaRPr lang="en-US" i="1" dirty="0"/>
          </a:p>
          <a:p>
            <a:pPr eaLnBrk="1" hangingPunct="1">
              <a:spcBef>
                <a:spcPct val="20000"/>
              </a:spcBef>
              <a:buClr>
                <a:schemeClr val="accent1"/>
              </a:buClr>
              <a:buSzPct val="85000"/>
              <a:buFont typeface="Wingdings 2" charset="0"/>
              <a:buChar char=""/>
            </a:pPr>
            <a:r>
              <a:rPr lang="en-US" i="1" dirty="0"/>
              <a:t>Domains </a:t>
            </a:r>
            <a:r>
              <a:rPr lang="en-US" dirty="0"/>
              <a:t>are larger groups that progress across grades</a:t>
            </a:r>
            <a:endParaRPr lang="en-US" i="1" dirty="0"/>
          </a:p>
          <a:p>
            <a:pPr eaLnBrk="1" hangingPunct="1">
              <a:spcBef>
                <a:spcPct val="20000"/>
              </a:spcBef>
              <a:buClr>
                <a:schemeClr val="accent1"/>
              </a:buClr>
              <a:buSzPct val="85000"/>
              <a:buFont typeface="Wingdings 2" charset="0"/>
              <a:buChar char=""/>
            </a:pPr>
            <a:endParaRPr lang="en-US" dirty="0"/>
          </a:p>
          <a:p>
            <a:pPr eaLnBrk="1" hangingPunct="1">
              <a:spcBef>
                <a:spcPct val="20000"/>
              </a:spcBef>
              <a:buClr>
                <a:schemeClr val="accent1"/>
              </a:buClr>
              <a:buSzPct val="85000"/>
              <a:buFont typeface="Wingdings 2" charset="0"/>
              <a:buChar char=""/>
            </a:pPr>
            <a:endParaRPr lang="en-US" sz="2800" b="1" dirty="0"/>
          </a:p>
        </p:txBody>
      </p:sp>
    </p:spTree>
    <p:extLst>
      <p:ext uri="{BB962C8B-B14F-4D97-AF65-F5344CB8AC3E}">
        <p14:creationId xmlns:p14="http://schemas.microsoft.com/office/powerpoint/2010/main" val="176193265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2"/>
          <p:cNvSpPr>
            <a:spLocks noGrp="1" noRot="1" noChangeArrowheads="1"/>
          </p:cNvSpPr>
          <p:nvPr>
            <p:ph type="title" idx="4294967295"/>
          </p:nvPr>
        </p:nvSpPr>
        <p:spPr>
          <a:xfrm>
            <a:off x="228600" y="304800"/>
            <a:ext cx="8686800" cy="685800"/>
          </a:xfrm>
        </p:spPr>
        <p:txBody>
          <a:bodyPr/>
          <a:lstStyle/>
          <a:p>
            <a:pPr eaLnBrk="1" hangingPunct="1">
              <a:defRPr/>
            </a:pPr>
            <a:r>
              <a:rPr lang="en-US" sz="3200" b="1" kern="1200" dirty="0">
                <a:ea typeface="+mj-ea"/>
              </a:rPr>
              <a:t>Design and Organization</a:t>
            </a:r>
            <a:endParaRPr lang="en-US" sz="3200" b="1" kern="1200" dirty="0">
              <a:solidFill>
                <a:schemeClr val="accent3">
                  <a:shade val="75000"/>
                </a:schemeClr>
              </a:solidFill>
              <a:ea typeface="+mj-ea"/>
            </a:endParaRPr>
          </a:p>
        </p:txBody>
      </p:sp>
      <p:pic>
        <p:nvPicPr>
          <p:cNvPr id="27651" name="Content Placeholder 5" descr="temp.pdf"/>
          <p:cNvPicPr>
            <a:picLocks noGrp="1" noChangeAspect="1"/>
          </p:cNvPicPr>
          <p:nvPr>
            <p:ph sz="quarter" idx="4294967295"/>
          </p:nvPr>
        </p:nvPicPr>
        <p:blipFill>
          <a:blip r:embed="rId3">
            <a:extLst>
              <a:ext uri="{28A0092B-C50C-407E-A947-70E740481C1C}">
                <a14:useLocalDpi xmlns:a14="http://schemas.microsoft.com/office/drawing/2010/main" val="0"/>
              </a:ext>
            </a:extLst>
          </a:blip>
          <a:srcRect l="-2144" r="-2144"/>
          <a:stretch>
            <a:fillRect/>
          </a:stretch>
        </p:blipFill>
        <p:spPr>
          <a:xfrm>
            <a:off x="685800" y="2057400"/>
            <a:ext cx="7981950" cy="4291013"/>
          </a:xfrm>
          <a:solidFill>
            <a:schemeClr val="bg1"/>
          </a:solidFill>
        </p:spPr>
      </p:pic>
      <p:sp>
        <p:nvSpPr>
          <p:cNvPr id="27652" name="TextBox 6"/>
          <p:cNvSpPr txBox="1">
            <a:spLocks noChangeArrowheads="1"/>
          </p:cNvSpPr>
          <p:nvPr/>
        </p:nvSpPr>
        <p:spPr bwMode="auto">
          <a:xfrm>
            <a:off x="2667000" y="1262062"/>
            <a:ext cx="41370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r>
              <a:rPr lang="en-US" sz="2800" b="1" dirty="0"/>
              <a:t>Grade</a:t>
            </a:r>
            <a:r>
              <a:rPr lang="en-US" sz="2800" b="1" dirty="0">
                <a:latin typeface="Arial" charset="0"/>
              </a:rPr>
              <a:t> Level Overviews</a:t>
            </a:r>
          </a:p>
        </p:txBody>
      </p:sp>
    </p:spTree>
    <p:extLst>
      <p:ext uri="{BB962C8B-B14F-4D97-AF65-F5344CB8AC3E}">
        <p14:creationId xmlns:p14="http://schemas.microsoft.com/office/powerpoint/2010/main" val="352899587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5"/>
          <p:cNvSpPr>
            <a:spLocks noGrp="1" noChangeArrowheads="1"/>
          </p:cNvSpPr>
          <p:nvPr>
            <p:ph type="title" idx="4294967295"/>
          </p:nvPr>
        </p:nvSpPr>
        <p:spPr/>
        <p:txBody>
          <a:bodyPr/>
          <a:lstStyle/>
          <a:p>
            <a:pPr eaLnBrk="1" hangingPunct="1"/>
            <a:r>
              <a:rPr lang="en-US" sz="3200" b="1" dirty="0">
                <a:latin typeface="Georgia" charset="0"/>
              </a:rPr>
              <a:t>Design and Organization</a:t>
            </a:r>
          </a:p>
        </p:txBody>
      </p:sp>
      <p:pic>
        <p:nvPicPr>
          <p:cNvPr id="28675" name="Picture 4" descr="temp.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981200"/>
            <a:ext cx="7239000" cy="43100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8676" name="TextBox 6"/>
          <p:cNvSpPr txBox="1">
            <a:spLocks noChangeArrowheads="1"/>
          </p:cNvSpPr>
          <p:nvPr/>
        </p:nvSpPr>
        <p:spPr bwMode="auto">
          <a:xfrm>
            <a:off x="2209800" y="1447800"/>
            <a:ext cx="48307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r>
              <a:rPr lang="en-US" sz="2800" b="1" dirty="0"/>
              <a:t>Focal points at each grade level</a:t>
            </a:r>
          </a:p>
        </p:txBody>
      </p:sp>
    </p:spTree>
    <p:extLst>
      <p:ext uri="{BB962C8B-B14F-4D97-AF65-F5344CB8AC3E}">
        <p14:creationId xmlns:p14="http://schemas.microsoft.com/office/powerpoint/2010/main" val="235772917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2-09-25 at 5.08.2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138" y="905565"/>
            <a:ext cx="8917862" cy="5160734"/>
          </a:xfrm>
          <a:prstGeom prst="rect">
            <a:avLst/>
          </a:prstGeom>
        </p:spPr>
      </p:pic>
    </p:spTree>
    <p:extLst>
      <p:ext uri="{BB962C8B-B14F-4D97-AF65-F5344CB8AC3E}">
        <p14:creationId xmlns:p14="http://schemas.microsoft.com/office/powerpoint/2010/main" val="81749762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2-09-25 at 4.55.3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522" y="883477"/>
            <a:ext cx="7943850" cy="5342155"/>
          </a:xfrm>
          <a:prstGeom prst="rect">
            <a:avLst/>
          </a:prstGeom>
        </p:spPr>
      </p:pic>
    </p:spTree>
    <p:extLst>
      <p:ext uri="{BB962C8B-B14F-4D97-AF65-F5344CB8AC3E}">
        <p14:creationId xmlns:p14="http://schemas.microsoft.com/office/powerpoint/2010/main" val="148249834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CONTINUED</a:t>
            </a:r>
            <a:endParaRPr lang="en-US" dirty="0"/>
          </a:p>
        </p:txBody>
      </p:sp>
      <p:pic>
        <p:nvPicPr>
          <p:cNvPr id="5" name="Picture 4" descr="Screen Shot 2012-09-25 at 5.17.4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7914" y="2020067"/>
            <a:ext cx="6359572" cy="3559754"/>
          </a:xfrm>
          <a:prstGeom prst="rect">
            <a:avLst/>
          </a:prstGeom>
        </p:spPr>
      </p:pic>
    </p:spTree>
    <p:extLst>
      <p:ext uri="{BB962C8B-B14F-4D97-AF65-F5344CB8AC3E}">
        <p14:creationId xmlns:p14="http://schemas.microsoft.com/office/powerpoint/2010/main" val="265639552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2"/>
            <a:ext cx="7236242" cy="1202485"/>
          </a:xfrm>
        </p:spPr>
        <p:txBody>
          <a:bodyPr>
            <a:normAutofit/>
          </a:bodyPr>
          <a:lstStyle/>
          <a:p>
            <a:r>
              <a:rPr lang="en-US" sz="2800" b="1" dirty="0">
                <a:solidFill>
                  <a:srgbClr val="40749B"/>
                </a:solidFill>
              </a:rPr>
              <a:t>Make sense of problems and persevere in solving them.</a:t>
            </a:r>
          </a:p>
        </p:txBody>
      </p:sp>
      <p:sp>
        <p:nvSpPr>
          <p:cNvPr id="3" name="Content Placeholder 2"/>
          <p:cNvSpPr>
            <a:spLocks noGrp="1"/>
          </p:cNvSpPr>
          <p:nvPr>
            <p:ph idx="1"/>
          </p:nvPr>
        </p:nvSpPr>
        <p:spPr>
          <a:xfrm>
            <a:off x="1095023" y="1805886"/>
            <a:ext cx="7108068" cy="4217619"/>
          </a:xfrm>
        </p:spPr>
        <p:txBody>
          <a:bodyPr>
            <a:normAutofit fontScale="85000" lnSpcReduction="20000"/>
          </a:bodyPr>
          <a:lstStyle/>
          <a:p>
            <a:r>
              <a:rPr lang="en-US" sz="2200" dirty="0" smtClean="0"/>
              <a:t>Looking for entry points to solutions by analyzing givens, constraints relationships and goals</a:t>
            </a:r>
          </a:p>
          <a:p>
            <a:r>
              <a:rPr lang="en-US" sz="2200" dirty="0"/>
              <a:t>make conjectures about the form and meaning of the solution and plan a solution pathway rather than simply jumping into a solution </a:t>
            </a:r>
            <a:r>
              <a:rPr lang="en-US" sz="2200" dirty="0" smtClean="0"/>
              <a:t>attempt</a:t>
            </a:r>
          </a:p>
          <a:p>
            <a:r>
              <a:rPr lang="en-US" sz="2200" dirty="0" smtClean="0"/>
              <a:t>consider </a:t>
            </a:r>
            <a:r>
              <a:rPr lang="en-US" sz="2200" dirty="0"/>
              <a:t>analogous problems, and try </a:t>
            </a:r>
            <a:r>
              <a:rPr lang="en-US" sz="2200" dirty="0" smtClean="0"/>
              <a:t>simpler </a:t>
            </a:r>
            <a:r>
              <a:rPr lang="en-US" sz="2200" dirty="0"/>
              <a:t>forms of the original problem </a:t>
            </a:r>
            <a:r>
              <a:rPr lang="en-US" sz="2200" dirty="0" smtClean="0"/>
              <a:t>to </a:t>
            </a:r>
            <a:r>
              <a:rPr lang="en-US" sz="2200" dirty="0"/>
              <a:t>gain insight into its </a:t>
            </a:r>
            <a:r>
              <a:rPr lang="en-US" sz="2200" dirty="0" smtClean="0"/>
              <a:t>solution; monitor </a:t>
            </a:r>
            <a:r>
              <a:rPr lang="en-US" sz="2200" dirty="0"/>
              <a:t>and evaluate their progress and change course if </a:t>
            </a:r>
            <a:r>
              <a:rPr lang="en-US" sz="2200" dirty="0" smtClean="0"/>
              <a:t>necessary</a:t>
            </a:r>
          </a:p>
          <a:p>
            <a:r>
              <a:rPr lang="en-US" sz="2200" dirty="0"/>
              <a:t>explain correspondences between equations, verbal descriptions, tables, and graphs or draw diagrams of important features and relationships, graph data, and search for regularity or trends</a:t>
            </a:r>
            <a:r>
              <a:rPr lang="en-US" sz="2200" dirty="0" smtClean="0"/>
              <a:t>.</a:t>
            </a:r>
          </a:p>
          <a:p>
            <a:r>
              <a:rPr lang="en-US" sz="2200" dirty="0"/>
              <a:t>check their answers to problems using a different method; understand the approaches of others to solving complex problems and identify correspondences between different approaches.</a:t>
            </a:r>
            <a:endParaRPr lang="en-US" sz="2200" dirty="0" smtClean="0"/>
          </a:p>
          <a:p>
            <a:endParaRPr lang="en-US" sz="2000" dirty="0" smtClean="0"/>
          </a:p>
          <a:p>
            <a:pPr marL="0" indent="0">
              <a:buNone/>
            </a:pPr>
            <a:endParaRPr lang="en-US" dirty="0"/>
          </a:p>
        </p:txBody>
      </p:sp>
    </p:spTree>
    <p:extLst>
      <p:ext uri="{BB962C8B-B14F-4D97-AF65-F5344CB8AC3E}">
        <p14:creationId xmlns:p14="http://schemas.microsoft.com/office/powerpoint/2010/main" val="372325441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AGENDA</a:t>
            </a:r>
            <a:endParaRPr lang="en-US" b="1" dirty="0"/>
          </a:p>
        </p:txBody>
      </p:sp>
      <p:sp>
        <p:nvSpPr>
          <p:cNvPr id="3" name="Content Placeholder 2"/>
          <p:cNvSpPr>
            <a:spLocks noGrp="1"/>
          </p:cNvSpPr>
          <p:nvPr>
            <p:ph idx="1"/>
          </p:nvPr>
        </p:nvSpPr>
        <p:spPr/>
        <p:txBody>
          <a:bodyPr/>
          <a:lstStyle/>
          <a:p>
            <a:r>
              <a:rPr lang="en-US" sz="2800" dirty="0" smtClean="0"/>
              <a:t> </a:t>
            </a:r>
            <a:r>
              <a:rPr lang="en-US" sz="2800" b="1" dirty="0" smtClean="0"/>
              <a:t>Reasons for the transition to the CCS</a:t>
            </a:r>
          </a:p>
          <a:p>
            <a:r>
              <a:rPr lang="en-US" sz="2800" b="1" dirty="0" smtClean="0"/>
              <a:t>The difference</a:t>
            </a:r>
          </a:p>
          <a:p>
            <a:r>
              <a:rPr lang="en-US" sz="2800" b="1" dirty="0" smtClean="0"/>
              <a:t>Organization and structure of the Common Core Standards (CCS)</a:t>
            </a:r>
          </a:p>
          <a:p>
            <a:r>
              <a:rPr lang="en-US" sz="2800" b="1" dirty="0" smtClean="0"/>
              <a:t>The Standards in ELA and Math</a:t>
            </a:r>
          </a:p>
          <a:p>
            <a:r>
              <a:rPr lang="en-US" sz="2800" b="1" dirty="0" smtClean="0"/>
              <a:t>Implementation of Standards</a:t>
            </a:r>
          </a:p>
          <a:p>
            <a:pPr marL="0" indent="0">
              <a:buNone/>
            </a:pPr>
            <a:endParaRPr lang="en-US" dirty="0" smtClean="0"/>
          </a:p>
          <a:p>
            <a:endParaRPr lang="en-US" dirty="0"/>
          </a:p>
        </p:txBody>
      </p:sp>
    </p:spTree>
    <p:extLst>
      <p:ext uri="{BB962C8B-B14F-4D97-AF65-F5344CB8AC3E}">
        <p14:creationId xmlns:p14="http://schemas.microsoft.com/office/powerpoint/2010/main" val="22058192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2606" y="817582"/>
            <a:ext cx="8016657" cy="1202485"/>
          </a:xfrm>
        </p:spPr>
        <p:txBody>
          <a:bodyPr>
            <a:normAutofit/>
          </a:bodyPr>
          <a:lstStyle/>
          <a:p>
            <a:r>
              <a:rPr lang="en-US" sz="3600" dirty="0">
                <a:solidFill>
                  <a:srgbClr val="40749B"/>
                </a:solidFill>
              </a:rPr>
              <a:t>Reason abstractly and quantitatively.</a:t>
            </a:r>
          </a:p>
        </p:txBody>
      </p:sp>
      <p:sp>
        <p:nvSpPr>
          <p:cNvPr id="3" name="Content Placeholder 2"/>
          <p:cNvSpPr>
            <a:spLocks noGrp="1"/>
          </p:cNvSpPr>
          <p:nvPr>
            <p:ph idx="1"/>
          </p:nvPr>
        </p:nvSpPr>
        <p:spPr>
          <a:xfrm>
            <a:off x="943822" y="1932842"/>
            <a:ext cx="7212661" cy="3603812"/>
          </a:xfrm>
        </p:spPr>
        <p:txBody>
          <a:bodyPr>
            <a:normAutofit lnSpcReduction="10000"/>
          </a:bodyPr>
          <a:lstStyle/>
          <a:p>
            <a:r>
              <a:rPr lang="en-US" sz="2000" dirty="0"/>
              <a:t>the ability to decontextualize—to abstract a given situation and represent it symbolically and manipulate the representing symbols as if they have a life of their own, without necessarily attending to their </a:t>
            </a:r>
            <a:r>
              <a:rPr lang="en-US" sz="2000" dirty="0" smtClean="0"/>
              <a:t>referents</a:t>
            </a:r>
          </a:p>
          <a:p>
            <a:r>
              <a:rPr lang="en-US" sz="2000" dirty="0"/>
              <a:t>the ability to </a:t>
            </a:r>
            <a:r>
              <a:rPr lang="en-US" sz="2000" i="1" dirty="0"/>
              <a:t>contextualize</a:t>
            </a:r>
            <a:r>
              <a:rPr lang="en-US" sz="2000" dirty="0"/>
              <a:t>, to pause as needed during the manipulation process in order to probe into the referents for the symbols </a:t>
            </a:r>
            <a:r>
              <a:rPr lang="en-US" sz="2000" dirty="0" smtClean="0"/>
              <a:t>involved</a:t>
            </a:r>
          </a:p>
          <a:p>
            <a:r>
              <a:rPr lang="en-US" sz="2000" dirty="0"/>
              <a:t>entails habits of creating a coherent representation of the problem at hand; considering the units involved; attending to the meaning of quantities, not just how to compute them; and knowing and flexibly using different properties of operations and objects.</a:t>
            </a:r>
          </a:p>
        </p:txBody>
      </p:sp>
    </p:spTree>
    <p:extLst>
      <p:ext uri="{BB962C8B-B14F-4D97-AF65-F5344CB8AC3E}">
        <p14:creationId xmlns:p14="http://schemas.microsoft.com/office/powerpoint/2010/main" val="61769011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US" dirty="0" smtClean="0"/>
              <a:t> </a:t>
            </a:r>
            <a:r>
              <a:rPr lang="en-US" sz="2000" dirty="0" smtClean="0"/>
              <a:t>Understand </a:t>
            </a:r>
            <a:r>
              <a:rPr lang="en-US" sz="2000" dirty="0"/>
              <a:t>and use stated assumptions, definitions, and previously established results in constructing arguments. </a:t>
            </a:r>
            <a:endParaRPr lang="en-US" sz="2000" dirty="0" smtClean="0"/>
          </a:p>
          <a:p>
            <a:r>
              <a:rPr lang="en-US" sz="2000" dirty="0"/>
              <a:t>M</a:t>
            </a:r>
            <a:r>
              <a:rPr lang="en-US" sz="2000" dirty="0" smtClean="0"/>
              <a:t>ake </a:t>
            </a:r>
            <a:r>
              <a:rPr lang="en-US" sz="2000" dirty="0"/>
              <a:t>conjectures and build a logical progression of statements to explore the truth of their </a:t>
            </a:r>
            <a:r>
              <a:rPr lang="en-US" sz="2000" dirty="0" smtClean="0"/>
              <a:t>conjectures</a:t>
            </a:r>
          </a:p>
          <a:p>
            <a:r>
              <a:rPr lang="en-US" sz="2000" dirty="0"/>
              <a:t>J</a:t>
            </a:r>
            <a:r>
              <a:rPr lang="en-US" sz="2000" dirty="0" smtClean="0"/>
              <a:t>ustify </a:t>
            </a:r>
            <a:r>
              <a:rPr lang="en-US" sz="2000" dirty="0"/>
              <a:t>their conclusions, communicate them to others, and respond to the arguments of </a:t>
            </a:r>
            <a:r>
              <a:rPr lang="en-US" sz="2000" dirty="0" smtClean="0"/>
              <a:t>others</a:t>
            </a:r>
          </a:p>
          <a:p>
            <a:r>
              <a:rPr lang="en-US" sz="2000" dirty="0"/>
              <a:t>able to compare the effectiveness of two plausible arguments, distinguish correct logic or reasoning from that which is </a:t>
            </a:r>
            <a:r>
              <a:rPr lang="en-US" sz="2000" dirty="0" smtClean="0"/>
              <a:t>flawed</a:t>
            </a:r>
          </a:p>
          <a:p>
            <a:r>
              <a:rPr lang="en-US" sz="2000" dirty="0"/>
              <a:t>R</a:t>
            </a:r>
            <a:r>
              <a:rPr lang="en-US" sz="2000" dirty="0" smtClean="0"/>
              <a:t>eason </a:t>
            </a:r>
            <a:r>
              <a:rPr lang="en-US" sz="2000" dirty="0"/>
              <a:t>inductively about data, making plausible arguments that take into account the context from which the data arose. </a:t>
            </a:r>
          </a:p>
          <a:p>
            <a:endParaRPr lang="en-US" sz="2000" dirty="0"/>
          </a:p>
        </p:txBody>
      </p:sp>
      <p:sp>
        <p:nvSpPr>
          <p:cNvPr id="4" name="Title 3"/>
          <p:cNvSpPr>
            <a:spLocks noGrp="1"/>
          </p:cNvSpPr>
          <p:nvPr>
            <p:ph type="title"/>
          </p:nvPr>
        </p:nvSpPr>
        <p:spPr/>
        <p:txBody>
          <a:bodyPr>
            <a:noAutofit/>
          </a:bodyPr>
          <a:lstStyle/>
          <a:p>
            <a:r>
              <a:rPr lang="en-US" sz="2800" b="1" dirty="0">
                <a:solidFill>
                  <a:srgbClr val="40749B"/>
                </a:solidFill>
              </a:rPr>
              <a:t>Construct viable arguments and critique the reasoning of others.</a:t>
            </a:r>
            <a:endParaRPr lang="en-US" sz="2800" dirty="0">
              <a:solidFill>
                <a:srgbClr val="40749B"/>
              </a:solidFill>
            </a:endParaRPr>
          </a:p>
        </p:txBody>
      </p:sp>
    </p:spTree>
    <p:extLst>
      <p:ext uri="{BB962C8B-B14F-4D97-AF65-F5344CB8AC3E}">
        <p14:creationId xmlns:p14="http://schemas.microsoft.com/office/powerpoint/2010/main" val="165763761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solidFill>
                  <a:srgbClr val="40749B"/>
                </a:solidFill>
              </a:rPr>
              <a:t>Model with </a:t>
            </a:r>
            <a:r>
              <a:rPr lang="en-US" sz="3200" b="1" dirty="0" smtClean="0">
                <a:solidFill>
                  <a:srgbClr val="40749B"/>
                </a:solidFill>
              </a:rPr>
              <a:t>mathematics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 </a:t>
            </a:r>
            <a:r>
              <a:rPr lang="en-US" dirty="0"/>
              <a:t>apply the mathematics they know to solve problems arising in everyday life, society, and the </a:t>
            </a:r>
            <a:r>
              <a:rPr lang="en-US" dirty="0" smtClean="0"/>
              <a:t>workplace</a:t>
            </a:r>
          </a:p>
          <a:p>
            <a:r>
              <a:rPr lang="en-US" dirty="0"/>
              <a:t>a</a:t>
            </a:r>
            <a:r>
              <a:rPr lang="en-US" dirty="0" smtClean="0"/>
              <a:t>pply assumptions </a:t>
            </a:r>
            <a:r>
              <a:rPr lang="en-US" dirty="0"/>
              <a:t>and approximations to simplify a complicated situation, realizing that these may need revision later. </a:t>
            </a:r>
            <a:endParaRPr lang="en-US" dirty="0" smtClean="0"/>
          </a:p>
          <a:p>
            <a:r>
              <a:rPr lang="en-US" dirty="0" smtClean="0"/>
              <a:t>identify </a:t>
            </a:r>
            <a:r>
              <a:rPr lang="en-US" dirty="0"/>
              <a:t>important quantities in a practical situation and map their relationships using such tools as diagrams, two-way tables, graphs, flowcharts and formulas. </a:t>
            </a:r>
            <a:endParaRPr lang="en-US" dirty="0" smtClean="0"/>
          </a:p>
          <a:p>
            <a:r>
              <a:rPr lang="en-US" dirty="0" smtClean="0"/>
              <a:t> analyze </a:t>
            </a:r>
            <a:r>
              <a:rPr lang="en-US" dirty="0"/>
              <a:t>those relationships mathematically to draw conclusions. </a:t>
            </a:r>
            <a:endParaRPr lang="en-US" dirty="0" smtClean="0"/>
          </a:p>
          <a:p>
            <a:r>
              <a:rPr lang="en-US" dirty="0" smtClean="0"/>
              <a:t> </a:t>
            </a:r>
            <a:r>
              <a:rPr lang="en-US" dirty="0"/>
              <a:t>routinely interpret their mathematical results in the context of the situation and reflect on whether the results make sense, possibly improving the model if it has not served its purpose.</a:t>
            </a:r>
          </a:p>
        </p:txBody>
      </p:sp>
    </p:spTree>
    <p:extLst>
      <p:ext uri="{BB962C8B-B14F-4D97-AF65-F5344CB8AC3E}">
        <p14:creationId xmlns:p14="http://schemas.microsoft.com/office/powerpoint/2010/main" val="140397905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solidFill>
                  <a:srgbClr val="40749B"/>
                </a:solidFill>
              </a:rPr>
              <a:t>Use appropriate tools strategically.</a:t>
            </a:r>
            <a:endParaRPr lang="en-US" sz="3200" dirty="0">
              <a:solidFill>
                <a:srgbClr val="40749B"/>
              </a:solidFill>
            </a:endParaRPr>
          </a:p>
        </p:txBody>
      </p:sp>
      <p:sp>
        <p:nvSpPr>
          <p:cNvPr id="3" name="Content Placeholder 2"/>
          <p:cNvSpPr>
            <a:spLocks noGrp="1"/>
          </p:cNvSpPr>
          <p:nvPr>
            <p:ph idx="1"/>
          </p:nvPr>
        </p:nvSpPr>
        <p:spPr/>
        <p:txBody>
          <a:bodyPr>
            <a:normAutofit fontScale="92500" lnSpcReduction="20000"/>
          </a:bodyPr>
          <a:lstStyle/>
          <a:p>
            <a:r>
              <a:rPr lang="en-US" dirty="0" smtClean="0"/>
              <a:t>sufficiently </a:t>
            </a:r>
            <a:r>
              <a:rPr lang="en-US" dirty="0"/>
              <a:t>familiar with tools appropriate for </a:t>
            </a:r>
            <a:r>
              <a:rPr lang="en-US" dirty="0" smtClean="0"/>
              <a:t>the task to </a:t>
            </a:r>
            <a:r>
              <a:rPr lang="en-US" dirty="0"/>
              <a:t>make sound decisions about when each of these tools might be helpful, recognizing both the insight to be gained and their </a:t>
            </a:r>
            <a:r>
              <a:rPr lang="en-US" dirty="0" smtClean="0"/>
              <a:t>limitations</a:t>
            </a:r>
            <a:endParaRPr lang="en-US" dirty="0"/>
          </a:p>
          <a:p>
            <a:r>
              <a:rPr lang="en-US" dirty="0"/>
              <a:t>When making mathematical models, they know that technology can enable them to visualize the results of varying assumptions, explore consequences, and compare predictions with data. </a:t>
            </a:r>
            <a:endParaRPr lang="en-US" dirty="0" smtClean="0"/>
          </a:p>
          <a:p>
            <a:r>
              <a:rPr lang="en-US" dirty="0" smtClean="0"/>
              <a:t>able </a:t>
            </a:r>
            <a:r>
              <a:rPr lang="en-US" dirty="0"/>
              <a:t>to identify relevant external mathematical </a:t>
            </a:r>
            <a:r>
              <a:rPr lang="en-US" dirty="0" smtClean="0"/>
              <a:t>resources</a:t>
            </a:r>
            <a:r>
              <a:rPr lang="en-US" dirty="0"/>
              <a:t> </a:t>
            </a:r>
            <a:r>
              <a:rPr lang="en-US" dirty="0" smtClean="0"/>
              <a:t>and use </a:t>
            </a:r>
            <a:r>
              <a:rPr lang="en-US" dirty="0"/>
              <a:t>technological tools to explore and deepen their understanding of concepts.</a:t>
            </a:r>
          </a:p>
        </p:txBody>
      </p:sp>
    </p:spTree>
    <p:extLst>
      <p:ext uri="{BB962C8B-B14F-4D97-AF65-F5344CB8AC3E}">
        <p14:creationId xmlns:p14="http://schemas.microsoft.com/office/powerpoint/2010/main" val="255651330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rgbClr val="40749B"/>
                </a:solidFill>
              </a:rPr>
              <a:t>Attend to </a:t>
            </a:r>
            <a:r>
              <a:rPr lang="en-US" sz="3600" b="1" dirty="0" smtClean="0">
                <a:solidFill>
                  <a:srgbClr val="40749B"/>
                </a:solidFill>
              </a:rPr>
              <a:t>precision</a:t>
            </a:r>
            <a:endParaRPr lang="en-US" sz="3600" dirty="0">
              <a:solidFill>
                <a:srgbClr val="40749B"/>
              </a:solidFill>
            </a:endParaRPr>
          </a:p>
        </p:txBody>
      </p:sp>
      <p:sp>
        <p:nvSpPr>
          <p:cNvPr id="3" name="Content Placeholder 2"/>
          <p:cNvSpPr>
            <a:spLocks noGrp="1"/>
          </p:cNvSpPr>
          <p:nvPr>
            <p:ph idx="1"/>
          </p:nvPr>
        </p:nvSpPr>
        <p:spPr/>
        <p:txBody>
          <a:bodyPr>
            <a:normAutofit fontScale="92500"/>
          </a:bodyPr>
          <a:lstStyle/>
          <a:p>
            <a:r>
              <a:rPr lang="en-US" dirty="0"/>
              <a:t>communicate precisely to </a:t>
            </a:r>
            <a:r>
              <a:rPr lang="en-US" dirty="0" smtClean="0"/>
              <a:t>others; use </a:t>
            </a:r>
            <a:r>
              <a:rPr lang="en-US" dirty="0"/>
              <a:t>clear definitions in discussion with others and in their own </a:t>
            </a:r>
            <a:r>
              <a:rPr lang="en-US" dirty="0" smtClean="0"/>
              <a:t>reasoning; state </a:t>
            </a:r>
            <a:r>
              <a:rPr lang="en-US" dirty="0"/>
              <a:t>the meaning of the symbols they </a:t>
            </a:r>
            <a:r>
              <a:rPr lang="en-US" dirty="0" smtClean="0"/>
              <a:t>choose</a:t>
            </a:r>
          </a:p>
          <a:p>
            <a:r>
              <a:rPr lang="en-US" dirty="0" smtClean="0"/>
              <a:t>careful </a:t>
            </a:r>
            <a:r>
              <a:rPr lang="en-US" dirty="0"/>
              <a:t>about specifying units of measure, and labeling axes to clarify the correspondence with quantities in a </a:t>
            </a:r>
            <a:r>
              <a:rPr lang="en-US" dirty="0" smtClean="0"/>
              <a:t>problem</a:t>
            </a:r>
          </a:p>
          <a:p>
            <a:r>
              <a:rPr lang="en-US" dirty="0" smtClean="0"/>
              <a:t>calculate </a:t>
            </a:r>
            <a:r>
              <a:rPr lang="en-US" dirty="0"/>
              <a:t>accurately and efficiently, express numerical answers with a degree of precision appropriate for the problem </a:t>
            </a:r>
            <a:r>
              <a:rPr lang="en-US" dirty="0" smtClean="0"/>
              <a:t>context</a:t>
            </a:r>
            <a:endParaRPr lang="en-US" dirty="0"/>
          </a:p>
          <a:p>
            <a:endParaRPr lang="en-US" dirty="0"/>
          </a:p>
        </p:txBody>
      </p:sp>
    </p:spTree>
    <p:extLst>
      <p:ext uri="{BB962C8B-B14F-4D97-AF65-F5344CB8AC3E}">
        <p14:creationId xmlns:p14="http://schemas.microsoft.com/office/powerpoint/2010/main" val="2550892175"/>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642819"/>
            <a:ext cx="6965245" cy="1202485"/>
          </a:xfrm>
        </p:spPr>
        <p:txBody>
          <a:bodyPr>
            <a:normAutofit/>
          </a:bodyPr>
          <a:lstStyle/>
          <a:p>
            <a:r>
              <a:rPr lang="en-US" sz="2800" b="1" dirty="0">
                <a:solidFill>
                  <a:srgbClr val="40749B"/>
                </a:solidFill>
              </a:rPr>
              <a:t>Look for and make use of structure.</a:t>
            </a:r>
            <a:endParaRPr lang="en-US" sz="2800" dirty="0">
              <a:solidFill>
                <a:srgbClr val="40749B"/>
              </a:solidFill>
            </a:endParaRPr>
          </a:p>
        </p:txBody>
      </p:sp>
      <p:sp>
        <p:nvSpPr>
          <p:cNvPr id="3" name="Content Placeholder 2"/>
          <p:cNvSpPr>
            <a:spLocks noGrp="1"/>
          </p:cNvSpPr>
          <p:nvPr>
            <p:ph idx="1"/>
          </p:nvPr>
        </p:nvSpPr>
        <p:spPr/>
        <p:txBody>
          <a:bodyPr/>
          <a:lstStyle/>
          <a:p>
            <a:r>
              <a:rPr lang="en-US" dirty="0" smtClean="0"/>
              <a:t> look </a:t>
            </a:r>
            <a:r>
              <a:rPr lang="en-US" dirty="0"/>
              <a:t>closely to discern a pattern or </a:t>
            </a:r>
            <a:r>
              <a:rPr lang="en-US" dirty="0" smtClean="0"/>
              <a:t>structure</a:t>
            </a:r>
          </a:p>
          <a:p>
            <a:r>
              <a:rPr lang="en-US" dirty="0"/>
              <a:t>They also can step back for an overview and shift perspective. </a:t>
            </a:r>
            <a:endParaRPr lang="en-US" dirty="0" smtClean="0"/>
          </a:p>
          <a:p>
            <a:r>
              <a:rPr lang="en-US" dirty="0" smtClean="0"/>
              <a:t>They </a:t>
            </a:r>
            <a:r>
              <a:rPr lang="en-US" dirty="0"/>
              <a:t>can see complicated things, such as some algebraic expressions, as single objects or as being composed of several objects.</a:t>
            </a:r>
          </a:p>
          <a:p>
            <a:endParaRPr lang="en-US" dirty="0"/>
          </a:p>
        </p:txBody>
      </p:sp>
    </p:spTree>
    <p:extLst>
      <p:ext uri="{BB962C8B-B14F-4D97-AF65-F5344CB8AC3E}">
        <p14:creationId xmlns:p14="http://schemas.microsoft.com/office/powerpoint/2010/main" val="669127805"/>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solidFill>
                  <a:srgbClr val="40749B"/>
                </a:solidFill>
              </a:rPr>
              <a:t>Look for and express regularity in repeated reasoning.</a:t>
            </a:r>
            <a:endParaRPr lang="en-US" sz="3200" dirty="0">
              <a:solidFill>
                <a:srgbClr val="40749B"/>
              </a:solidFill>
            </a:endParaRPr>
          </a:p>
        </p:txBody>
      </p:sp>
      <p:sp>
        <p:nvSpPr>
          <p:cNvPr id="3" name="Content Placeholder 2"/>
          <p:cNvSpPr>
            <a:spLocks noGrp="1"/>
          </p:cNvSpPr>
          <p:nvPr>
            <p:ph idx="1"/>
          </p:nvPr>
        </p:nvSpPr>
        <p:spPr/>
        <p:txBody>
          <a:bodyPr/>
          <a:lstStyle/>
          <a:p>
            <a:r>
              <a:rPr lang="en-US" dirty="0"/>
              <a:t>notice if calculations are repeated, and look both for general methods and for shortcuts</a:t>
            </a:r>
            <a:r>
              <a:rPr lang="en-US" dirty="0" smtClean="0"/>
              <a:t>.</a:t>
            </a:r>
          </a:p>
          <a:p>
            <a:r>
              <a:rPr lang="en-US" dirty="0"/>
              <a:t>As they work to solve a problem, mathematically proficient students maintain oversight of the process, while attending to the details. </a:t>
            </a:r>
            <a:endParaRPr lang="en-US" dirty="0" smtClean="0"/>
          </a:p>
          <a:p>
            <a:r>
              <a:rPr lang="en-US" dirty="0" smtClean="0"/>
              <a:t>They </a:t>
            </a:r>
            <a:r>
              <a:rPr lang="en-US" dirty="0"/>
              <a:t>continually evaluate the reasonableness of their intermediate results.</a:t>
            </a:r>
          </a:p>
        </p:txBody>
      </p:sp>
    </p:spTree>
    <p:extLst>
      <p:ext uri="{BB962C8B-B14F-4D97-AF65-F5344CB8AC3E}">
        <p14:creationId xmlns:p14="http://schemas.microsoft.com/office/powerpoint/2010/main" val="1265503080"/>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5"/>
          <p:cNvSpPr>
            <a:spLocks noGrp="1" noChangeArrowheads="1"/>
          </p:cNvSpPr>
          <p:nvPr>
            <p:ph type="subTitle" idx="4294967295"/>
          </p:nvPr>
        </p:nvSpPr>
        <p:spPr>
          <a:xfrm>
            <a:off x="1524000" y="1739348"/>
            <a:ext cx="6570870" cy="3048000"/>
          </a:xfrm>
        </p:spPr>
        <p:txBody>
          <a:bodyPr>
            <a:normAutofit fontScale="92500" lnSpcReduction="20000"/>
          </a:bodyPr>
          <a:lstStyle/>
          <a:p>
            <a:pPr marL="0" indent="0" algn="ctr" eaLnBrk="1" hangingPunct="1">
              <a:buFont typeface="Wingdings 2" pitchFamily="18" charset="2"/>
              <a:buNone/>
              <a:defRPr/>
            </a:pPr>
            <a:r>
              <a:rPr lang="en-US" sz="3500" b="1" dirty="0" smtClean="0">
                <a:ea typeface="+mn-ea"/>
              </a:rPr>
              <a:t>STANDARDS FOR</a:t>
            </a:r>
          </a:p>
          <a:p>
            <a:pPr marL="0" indent="0" algn="ctr" eaLnBrk="1" hangingPunct="1">
              <a:buFont typeface="Wingdings 2" pitchFamily="18" charset="2"/>
              <a:buNone/>
              <a:defRPr/>
            </a:pPr>
            <a:r>
              <a:rPr lang="en-US" sz="3500" b="1" dirty="0" smtClean="0">
                <a:ea typeface="+mn-ea"/>
              </a:rPr>
              <a:t>ENGLISH LANGUAGE ARTS</a:t>
            </a:r>
          </a:p>
          <a:p>
            <a:pPr marL="0" indent="0" algn="ctr" eaLnBrk="1" hangingPunct="1">
              <a:buFont typeface="Wingdings 2" pitchFamily="18" charset="2"/>
              <a:buNone/>
              <a:defRPr/>
            </a:pPr>
            <a:r>
              <a:rPr lang="en-US" sz="3500" b="1" dirty="0" smtClean="0">
                <a:ea typeface="+mn-ea"/>
              </a:rPr>
              <a:t>&amp;</a:t>
            </a:r>
          </a:p>
          <a:p>
            <a:pPr marL="0" indent="0" algn="ctr" eaLnBrk="1" hangingPunct="1">
              <a:buFont typeface="Wingdings 2" pitchFamily="18" charset="2"/>
              <a:buNone/>
              <a:defRPr/>
            </a:pPr>
            <a:r>
              <a:rPr lang="en-US" sz="3500" b="1" dirty="0" smtClean="0">
                <a:ea typeface="+mn-ea"/>
              </a:rPr>
              <a:t>LITERACY IN </a:t>
            </a:r>
          </a:p>
          <a:p>
            <a:pPr marL="0" indent="0" algn="ctr" eaLnBrk="1" hangingPunct="1">
              <a:buFont typeface="Wingdings 2" pitchFamily="18" charset="2"/>
              <a:buNone/>
              <a:defRPr/>
            </a:pPr>
            <a:r>
              <a:rPr lang="en-US" sz="3500" b="1" dirty="0" smtClean="0">
                <a:ea typeface="+mn-ea"/>
              </a:rPr>
              <a:t>HISTORY/SOCIAL STUDIES,</a:t>
            </a:r>
          </a:p>
          <a:p>
            <a:pPr marL="0" indent="0" algn="ctr" eaLnBrk="1" hangingPunct="1">
              <a:buFont typeface="Wingdings 2" pitchFamily="18" charset="2"/>
              <a:buNone/>
              <a:defRPr/>
            </a:pPr>
            <a:r>
              <a:rPr lang="en-US" sz="3500" b="1" dirty="0" smtClean="0">
                <a:ea typeface="+mn-ea"/>
              </a:rPr>
              <a:t>SCIENCE, AND TECHNICAL SUBJECTS</a:t>
            </a:r>
          </a:p>
          <a:p>
            <a:pPr marL="0" indent="0" algn="ctr" eaLnBrk="1" hangingPunct="1">
              <a:lnSpc>
                <a:spcPct val="90000"/>
              </a:lnSpc>
              <a:buFont typeface="Wingdings 2" pitchFamily="18" charset="2"/>
              <a:buNone/>
              <a:defRPr/>
            </a:pPr>
            <a:endParaRPr lang="en-US" sz="1800" b="1" dirty="0" smtClean="0">
              <a:ea typeface="+mn-ea"/>
            </a:endParaRPr>
          </a:p>
          <a:p>
            <a:pPr marL="0" indent="0" algn="ctr" eaLnBrk="1" hangingPunct="1">
              <a:lnSpc>
                <a:spcPct val="90000"/>
              </a:lnSpc>
              <a:buFont typeface="Wingdings 2" pitchFamily="18" charset="2"/>
              <a:buNone/>
              <a:defRPr/>
            </a:pPr>
            <a:endParaRPr lang="en-US" sz="2800" b="1" dirty="0" smtClean="0">
              <a:solidFill>
                <a:srgbClr val="546D7A"/>
              </a:solidFill>
              <a:ea typeface="+mn-ea"/>
            </a:endParaRPr>
          </a:p>
          <a:p>
            <a:pPr marL="0" indent="0" algn="ctr" eaLnBrk="1" hangingPunct="1">
              <a:lnSpc>
                <a:spcPct val="90000"/>
              </a:lnSpc>
              <a:buFont typeface="Wingdings 2" pitchFamily="18" charset="2"/>
              <a:buNone/>
              <a:defRPr/>
            </a:pPr>
            <a:endParaRPr lang="en-US" sz="2400" b="1" dirty="0" smtClean="0">
              <a:solidFill>
                <a:srgbClr val="546D7A"/>
              </a:solidFill>
              <a:ea typeface="+mn-ea"/>
            </a:endParaRPr>
          </a:p>
        </p:txBody>
      </p:sp>
    </p:spTree>
    <p:extLst>
      <p:ext uri="{BB962C8B-B14F-4D97-AF65-F5344CB8AC3E}">
        <p14:creationId xmlns:p14="http://schemas.microsoft.com/office/powerpoint/2010/main" val="247043918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2-09-25 at 6.23.42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7737" y="92985"/>
            <a:ext cx="7481788" cy="7122777"/>
          </a:xfrm>
          <a:prstGeom prst="rect">
            <a:avLst/>
          </a:prstGeom>
        </p:spPr>
      </p:pic>
    </p:spTree>
    <p:extLst>
      <p:ext uri="{BB962C8B-B14F-4D97-AF65-F5344CB8AC3E}">
        <p14:creationId xmlns:p14="http://schemas.microsoft.com/office/powerpoint/2010/main" val="466154956"/>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FCAT QUESTION- INFORMATIONAL TEXT GRADE 3</a:t>
            </a:r>
            <a:endParaRPr lang="en-US" sz="3200" dirty="0"/>
          </a:p>
        </p:txBody>
      </p:sp>
      <p:pic>
        <p:nvPicPr>
          <p:cNvPr id="4" name="Picture 3" descr="Screen Shot 2012-09-25 at 6.22.46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0779" y="570893"/>
            <a:ext cx="7672645" cy="5534169"/>
          </a:xfrm>
          <a:prstGeom prst="rect">
            <a:avLst/>
          </a:prstGeom>
        </p:spPr>
      </p:pic>
    </p:spTree>
    <p:extLst>
      <p:ext uri="{BB962C8B-B14F-4D97-AF65-F5344CB8AC3E}">
        <p14:creationId xmlns:p14="http://schemas.microsoft.com/office/powerpoint/2010/main" val="114275079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 ED STANDARDS</a:t>
            </a:r>
            <a:endParaRPr lang="en-US" dirty="0"/>
          </a:p>
        </p:txBody>
      </p:sp>
      <p:sp>
        <p:nvSpPr>
          <p:cNvPr id="3" name="Content Placeholder 2"/>
          <p:cNvSpPr>
            <a:spLocks noGrp="1"/>
          </p:cNvSpPr>
          <p:nvPr>
            <p:ph idx="1"/>
          </p:nvPr>
        </p:nvSpPr>
        <p:spPr/>
        <p:txBody>
          <a:bodyPr/>
          <a:lstStyle/>
          <a:p>
            <a:r>
              <a:rPr lang="en-US" dirty="0" smtClean="0"/>
              <a:t>No Child Left Behind (NCLB) Requirements</a:t>
            </a:r>
          </a:p>
          <a:p>
            <a:pPr lvl="1"/>
            <a:r>
              <a:rPr lang="en-US" dirty="0"/>
              <a:t>Establish standards</a:t>
            </a:r>
          </a:p>
          <a:p>
            <a:pPr lvl="1"/>
            <a:r>
              <a:rPr lang="en-US" dirty="0"/>
              <a:t>Measure students’ mastery of those standards</a:t>
            </a:r>
          </a:p>
          <a:p>
            <a:pPr lvl="1"/>
            <a:r>
              <a:rPr lang="en-US" dirty="0" smtClean="0"/>
              <a:t>Accountability</a:t>
            </a:r>
          </a:p>
          <a:p>
            <a:r>
              <a:rPr lang="en-US" dirty="0" smtClean="0"/>
              <a:t>NCLB did not </a:t>
            </a:r>
          </a:p>
          <a:p>
            <a:pPr lvl="1"/>
            <a:r>
              <a:rPr lang="en-US" dirty="0" smtClean="0"/>
              <a:t>Require same level of scrutiny for all standards</a:t>
            </a:r>
          </a:p>
          <a:p>
            <a:pPr lvl="1"/>
            <a:r>
              <a:rPr lang="en-US" dirty="0" smtClean="0"/>
              <a:t>Provide guidelines for alignment of standards across states</a:t>
            </a:r>
          </a:p>
          <a:p>
            <a:pPr marL="365760" lvl="1" indent="0">
              <a:buNone/>
            </a:pPr>
            <a:endParaRPr lang="en-US" dirty="0" smtClean="0"/>
          </a:p>
          <a:p>
            <a:pPr lvl="1"/>
            <a:endParaRPr lang="en-US" dirty="0" smtClean="0"/>
          </a:p>
          <a:p>
            <a:pPr lvl="1"/>
            <a:endParaRPr lang="en-US" dirty="0" smtClean="0"/>
          </a:p>
          <a:p>
            <a:pPr marL="365760" lvl="1" indent="0">
              <a:buNone/>
            </a:pPr>
            <a:endParaRPr lang="en-US" dirty="0"/>
          </a:p>
        </p:txBody>
      </p:sp>
    </p:spTree>
    <p:extLst>
      <p:ext uri="{BB962C8B-B14F-4D97-AF65-F5344CB8AC3E}">
        <p14:creationId xmlns:p14="http://schemas.microsoft.com/office/powerpoint/2010/main" val="1040843144"/>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3150" y="542345"/>
            <a:ext cx="6965245" cy="1202485"/>
          </a:xfrm>
        </p:spPr>
        <p:txBody>
          <a:bodyPr>
            <a:normAutofit/>
          </a:bodyPr>
          <a:lstStyle/>
          <a:p>
            <a:r>
              <a:rPr lang="en-US" sz="3600" dirty="0" smtClean="0"/>
              <a:t>Assessment Task Example</a:t>
            </a:r>
            <a:endParaRPr lang="en-US" sz="3600" dirty="0"/>
          </a:p>
        </p:txBody>
      </p:sp>
      <p:graphicFrame>
        <p:nvGraphicFramePr>
          <p:cNvPr id="5" name="Table 4"/>
          <p:cNvGraphicFramePr>
            <a:graphicFrameLocks noGrp="1"/>
          </p:cNvGraphicFramePr>
          <p:nvPr>
            <p:extLst>
              <p:ext uri="{D42A27DB-BD31-4B8C-83A1-F6EECF244321}">
                <p14:modId xmlns:p14="http://schemas.microsoft.com/office/powerpoint/2010/main" val="3581574899"/>
              </p:ext>
            </p:extLst>
          </p:nvPr>
        </p:nvGraphicFramePr>
        <p:xfrm>
          <a:off x="1033150" y="2245903"/>
          <a:ext cx="2535353" cy="3521464"/>
        </p:xfrm>
        <a:graphic>
          <a:graphicData uri="http://schemas.openxmlformats.org/drawingml/2006/table">
            <a:tbl>
              <a:tblPr firstRow="1" firstCol="1" lastRow="1" lastCol="1" bandRow="1" bandCol="1">
                <a:tableStyleId>{69012ECD-51FC-41F1-AA8D-1B2483CD663E}</a:tableStyleId>
              </a:tblPr>
              <a:tblGrid>
                <a:gridCol w="2535353"/>
              </a:tblGrid>
              <a:tr h="374315">
                <a:tc>
                  <a:txBody>
                    <a:bodyPr/>
                    <a:lstStyle/>
                    <a:p>
                      <a:pPr marL="0" marR="0" algn="ctr">
                        <a:spcBef>
                          <a:spcPts val="300"/>
                        </a:spcBef>
                        <a:spcAft>
                          <a:spcPts val="300"/>
                        </a:spcAft>
                      </a:pPr>
                      <a:r>
                        <a:rPr lang="en-US" sz="1800" kern="1200" dirty="0">
                          <a:effectLst/>
                        </a:rPr>
                        <a:t>Stimulus</a:t>
                      </a:r>
                      <a:endParaRPr lang="en-US" sz="1800" b="0" kern="1200" dirty="0">
                        <a:solidFill>
                          <a:schemeClr val="tx2"/>
                        </a:solidFill>
                        <a:effectLst/>
                        <a:latin typeface="+mn-lt"/>
                        <a:ea typeface="+mn-ea"/>
                        <a:cs typeface="+mn-cs"/>
                      </a:endParaRPr>
                    </a:p>
                  </a:txBody>
                  <a:tcPr marL="68580" marR="68580" marT="0" marB="0" anchor="ctr"/>
                </a:tc>
              </a:tr>
              <a:tr h="3147149">
                <a:tc>
                  <a:txBody>
                    <a:bodyPr/>
                    <a:lstStyle/>
                    <a:p>
                      <a:pPr marL="342900" marR="0" lvl="0" indent="-342900">
                        <a:spcBef>
                          <a:spcPts val="300"/>
                        </a:spcBef>
                        <a:spcAft>
                          <a:spcPts val="300"/>
                        </a:spcAft>
                        <a:buFont typeface="Symbol"/>
                        <a:buChar char=""/>
                        <a:tabLst>
                          <a:tab pos="-236220" algn="l"/>
                          <a:tab pos="131445" algn="l"/>
                        </a:tabLst>
                      </a:pPr>
                      <a:r>
                        <a:rPr lang="en-US" sz="1800" b="0" dirty="0">
                          <a:effectLst/>
                        </a:rPr>
                        <a:t>Readings</a:t>
                      </a:r>
                      <a:endParaRPr lang="en-US" sz="1800" b="0" dirty="0" smtClean="0">
                        <a:effectLst/>
                      </a:endParaRPr>
                    </a:p>
                    <a:p>
                      <a:pPr marL="342900" marR="0" lvl="0" indent="-342900">
                        <a:spcBef>
                          <a:spcPts val="300"/>
                        </a:spcBef>
                        <a:spcAft>
                          <a:spcPts val="300"/>
                        </a:spcAft>
                        <a:buFont typeface="Symbol"/>
                        <a:buChar char=""/>
                        <a:tabLst>
                          <a:tab pos="-236220" algn="l"/>
                          <a:tab pos="131445" algn="l"/>
                        </a:tabLst>
                      </a:pPr>
                      <a:r>
                        <a:rPr lang="en-US" sz="1800" b="0" dirty="0" smtClean="0">
                          <a:effectLst/>
                        </a:rPr>
                        <a:t>Video </a:t>
                      </a:r>
                      <a:r>
                        <a:rPr lang="en-US" sz="1800" b="0" dirty="0">
                          <a:effectLst/>
                        </a:rPr>
                        <a:t>clips</a:t>
                      </a:r>
                      <a:endParaRPr lang="en-US" sz="1800" b="0" dirty="0" smtClean="0">
                        <a:effectLst/>
                      </a:endParaRPr>
                    </a:p>
                    <a:p>
                      <a:pPr marL="342900" marR="0" lvl="0" indent="-342900">
                        <a:spcBef>
                          <a:spcPts val="300"/>
                        </a:spcBef>
                        <a:spcAft>
                          <a:spcPts val="300"/>
                        </a:spcAft>
                        <a:buFont typeface="Symbol"/>
                        <a:buChar char=""/>
                        <a:tabLst>
                          <a:tab pos="-236220" algn="l"/>
                          <a:tab pos="131445" algn="l"/>
                        </a:tabLst>
                      </a:pPr>
                      <a:r>
                        <a:rPr lang="en-US" sz="1800" b="0" dirty="0" smtClean="0">
                          <a:effectLst/>
                        </a:rPr>
                        <a:t>Audio </a:t>
                      </a:r>
                      <a:r>
                        <a:rPr lang="en-US" sz="1800" b="0" dirty="0">
                          <a:effectLst/>
                        </a:rPr>
                        <a:t>clips</a:t>
                      </a:r>
                      <a:endParaRPr lang="en-US" sz="1800" b="0" dirty="0" smtClean="0">
                        <a:effectLst/>
                      </a:endParaRPr>
                    </a:p>
                    <a:p>
                      <a:pPr marL="342900" marR="0" lvl="0" indent="-342900">
                        <a:spcBef>
                          <a:spcPts val="300"/>
                        </a:spcBef>
                        <a:spcAft>
                          <a:spcPts val="300"/>
                        </a:spcAft>
                        <a:buFont typeface="Symbol"/>
                        <a:buChar char=""/>
                        <a:tabLst>
                          <a:tab pos="-236220" algn="l"/>
                          <a:tab pos="131445" algn="l"/>
                        </a:tabLst>
                      </a:pPr>
                      <a:r>
                        <a:rPr lang="en-US" sz="1800" b="0" dirty="0" smtClean="0">
                          <a:effectLst/>
                        </a:rPr>
                        <a:t>Graphs</a:t>
                      </a:r>
                      <a:r>
                        <a:rPr lang="en-US" sz="1800" b="0" dirty="0">
                          <a:effectLst/>
                        </a:rPr>
                        <a:t>, charts,</a:t>
                      </a:r>
                      <a:r>
                        <a:rPr lang="en-US" sz="1800" b="0" dirty="0" smtClean="0">
                          <a:effectLst/>
                        </a:rPr>
                        <a:t> </a:t>
                      </a:r>
                      <a:br>
                        <a:rPr lang="en-US" sz="1800" b="0" dirty="0" smtClean="0">
                          <a:effectLst/>
                        </a:rPr>
                      </a:br>
                      <a:r>
                        <a:rPr lang="en-US" sz="1800" b="0" dirty="0" smtClean="0">
                          <a:effectLst/>
                        </a:rPr>
                        <a:t>other visuals</a:t>
                      </a:r>
                    </a:p>
                    <a:p>
                      <a:pPr marL="342900" marR="0" lvl="0" indent="-342900" algn="l" defTabSz="457200" rtl="0" eaLnBrk="1" fontAlgn="auto" latinLnBrk="0" hangingPunct="1">
                        <a:lnSpc>
                          <a:spcPct val="100000"/>
                        </a:lnSpc>
                        <a:spcBef>
                          <a:spcPts val="300"/>
                        </a:spcBef>
                        <a:spcAft>
                          <a:spcPts val="300"/>
                        </a:spcAft>
                        <a:buClrTx/>
                        <a:buSzTx/>
                        <a:buFont typeface="Symbol"/>
                        <a:buChar char=""/>
                        <a:tabLst>
                          <a:tab pos="-236220" algn="l"/>
                          <a:tab pos="131445" algn="l"/>
                        </a:tabLst>
                        <a:defRPr/>
                      </a:pPr>
                      <a:r>
                        <a:rPr lang="en-US" sz="1800" b="0" dirty="0" smtClean="0">
                          <a:effectLst/>
                        </a:rPr>
                        <a:t>Research topic/issue/ problem</a:t>
                      </a:r>
                      <a:endParaRPr lang="en-US" sz="1800" b="0" dirty="0">
                        <a:effectLst/>
                      </a:endParaRPr>
                    </a:p>
                    <a:p>
                      <a:pPr marL="0" marR="0" lvl="0" indent="0">
                        <a:spcBef>
                          <a:spcPts val="300"/>
                        </a:spcBef>
                        <a:spcAft>
                          <a:spcPts val="300"/>
                        </a:spcAft>
                        <a:buFont typeface="Symbol"/>
                        <a:buNone/>
                        <a:tabLst>
                          <a:tab pos="-236220" algn="l"/>
                          <a:tab pos="131445" algn="l"/>
                        </a:tabLst>
                      </a:pPr>
                      <a:endParaRPr lang="en-US" sz="1800" b="0" dirty="0">
                        <a:solidFill>
                          <a:schemeClr val="tx2"/>
                        </a:solidFill>
                        <a:effectLst/>
                        <a:latin typeface="Cambria"/>
                        <a:ea typeface="MS ??"/>
                        <a:cs typeface="Times New Roman"/>
                      </a:endParaRPr>
                    </a:p>
                  </a:txBody>
                  <a:tcPr marL="68580" marR="68580" marT="0" marB="0"/>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152683513"/>
              </p:ext>
            </p:extLst>
          </p:nvPr>
        </p:nvGraphicFramePr>
        <p:xfrm>
          <a:off x="3133783" y="2243186"/>
          <a:ext cx="3062653" cy="3521464"/>
        </p:xfrm>
        <a:graphic>
          <a:graphicData uri="http://schemas.openxmlformats.org/drawingml/2006/table">
            <a:tbl>
              <a:tblPr firstRow="1" firstCol="1" lastRow="1" lastCol="1" bandRow="1" bandCol="1">
                <a:tableStyleId>{69012ECD-51FC-41F1-AA8D-1B2483CD663E}</a:tableStyleId>
              </a:tblPr>
              <a:tblGrid>
                <a:gridCol w="3062653"/>
              </a:tblGrid>
              <a:tr h="374315">
                <a:tc>
                  <a:txBody>
                    <a:bodyPr/>
                    <a:lstStyle/>
                    <a:p>
                      <a:pPr marL="0" marR="0" algn="ctr">
                        <a:spcBef>
                          <a:spcPts val="300"/>
                        </a:spcBef>
                        <a:spcAft>
                          <a:spcPts val="300"/>
                        </a:spcAft>
                      </a:pPr>
                      <a:r>
                        <a:rPr lang="en-US" sz="1800" dirty="0">
                          <a:effectLst/>
                        </a:rPr>
                        <a:t>Information Processing</a:t>
                      </a:r>
                      <a:endParaRPr lang="en-US" sz="1800" b="0" dirty="0">
                        <a:solidFill>
                          <a:schemeClr val="tx2"/>
                        </a:solidFill>
                        <a:effectLst/>
                        <a:latin typeface="Cambria"/>
                        <a:ea typeface="MS ??"/>
                        <a:cs typeface="Times New Roman"/>
                      </a:endParaRPr>
                    </a:p>
                  </a:txBody>
                  <a:tcPr marL="68580" marR="68580" marT="0" marB="0" anchor="ctr"/>
                </a:tc>
              </a:tr>
              <a:tr h="3147149">
                <a:tc>
                  <a:txBody>
                    <a:bodyPr/>
                    <a:lstStyle/>
                    <a:p>
                      <a:pPr marL="342900" marR="0" lvl="0" indent="-342900">
                        <a:spcBef>
                          <a:spcPts val="300"/>
                        </a:spcBef>
                        <a:spcAft>
                          <a:spcPts val="300"/>
                        </a:spcAft>
                        <a:buFont typeface="Symbol"/>
                        <a:buChar char=""/>
                        <a:tabLst>
                          <a:tab pos="-236220" algn="l"/>
                          <a:tab pos="131445" algn="l"/>
                        </a:tabLst>
                      </a:pPr>
                      <a:r>
                        <a:rPr lang="en-US" sz="1800" b="0" dirty="0" smtClean="0">
                          <a:effectLst/>
                        </a:rPr>
                        <a:t>Research </a:t>
                      </a:r>
                      <a:r>
                        <a:rPr lang="en-US" sz="1800" b="0" dirty="0">
                          <a:effectLst/>
                        </a:rPr>
                        <a:t>questions</a:t>
                      </a:r>
                      <a:endParaRPr lang="en-US" sz="1800" b="0" dirty="0" smtClean="0">
                        <a:effectLst/>
                      </a:endParaRPr>
                    </a:p>
                    <a:p>
                      <a:pPr marL="342900" marR="0" lvl="0" indent="-342900">
                        <a:spcBef>
                          <a:spcPts val="300"/>
                        </a:spcBef>
                        <a:spcAft>
                          <a:spcPts val="300"/>
                        </a:spcAft>
                        <a:buFont typeface="Symbol"/>
                        <a:buChar char=""/>
                        <a:tabLst>
                          <a:tab pos="-236220" algn="l"/>
                          <a:tab pos="131445" algn="l"/>
                        </a:tabLst>
                      </a:pPr>
                      <a:r>
                        <a:rPr lang="en-US" sz="1800" b="0" dirty="0" smtClean="0">
                          <a:effectLst/>
                        </a:rPr>
                        <a:t>Comprehension </a:t>
                      </a:r>
                      <a:r>
                        <a:rPr lang="en-US" sz="1800" b="0" dirty="0">
                          <a:effectLst/>
                        </a:rPr>
                        <a:t>questions</a:t>
                      </a:r>
                      <a:endParaRPr lang="en-US" sz="1800" b="0" dirty="0" smtClean="0">
                        <a:effectLst/>
                      </a:endParaRPr>
                    </a:p>
                    <a:p>
                      <a:pPr marL="342900" marR="0" lvl="0" indent="-342900">
                        <a:spcBef>
                          <a:spcPts val="300"/>
                        </a:spcBef>
                        <a:spcAft>
                          <a:spcPts val="300"/>
                        </a:spcAft>
                        <a:buFont typeface="Symbol"/>
                        <a:buChar char=""/>
                        <a:tabLst>
                          <a:tab pos="-236220" algn="l"/>
                          <a:tab pos="131445" algn="l"/>
                        </a:tabLst>
                      </a:pPr>
                      <a:r>
                        <a:rPr lang="en-US" sz="1800" b="0" dirty="0" smtClean="0">
                          <a:effectLst/>
                        </a:rPr>
                        <a:t>Simulated Internet </a:t>
                      </a:r>
                      <a:r>
                        <a:rPr lang="en-US" sz="1800" b="0" dirty="0">
                          <a:effectLst/>
                        </a:rPr>
                        <a:t>search</a:t>
                      </a:r>
                    </a:p>
                    <a:p>
                      <a:pPr marL="0" marR="0" lvl="0" indent="0">
                        <a:spcBef>
                          <a:spcPts val="300"/>
                        </a:spcBef>
                        <a:spcAft>
                          <a:spcPts val="300"/>
                        </a:spcAft>
                        <a:buFont typeface="Symbol"/>
                        <a:buNone/>
                        <a:tabLst>
                          <a:tab pos="-236220" algn="l"/>
                          <a:tab pos="131445" algn="l"/>
                        </a:tabLst>
                      </a:pPr>
                      <a:endParaRPr lang="en-US" sz="1800" b="0" dirty="0">
                        <a:solidFill>
                          <a:schemeClr val="tx2"/>
                        </a:solidFill>
                        <a:effectLst/>
                        <a:latin typeface="Cambria"/>
                        <a:ea typeface="MS ??"/>
                        <a:cs typeface="Times New Roman"/>
                      </a:endParaRPr>
                    </a:p>
                  </a:txBody>
                  <a:tcPr marL="68580" marR="68580" marT="0" marB="0"/>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200899517"/>
              </p:ext>
            </p:extLst>
          </p:nvPr>
        </p:nvGraphicFramePr>
        <p:xfrm>
          <a:off x="6103856" y="2245903"/>
          <a:ext cx="2297321" cy="3521464"/>
        </p:xfrm>
        <a:graphic>
          <a:graphicData uri="http://schemas.openxmlformats.org/drawingml/2006/table">
            <a:tbl>
              <a:tblPr firstRow="1" firstCol="1" lastRow="1" lastCol="1" bandRow="1" bandCol="1">
                <a:tableStyleId>{69012ECD-51FC-41F1-AA8D-1B2483CD663E}</a:tableStyleId>
              </a:tblPr>
              <a:tblGrid>
                <a:gridCol w="2297321"/>
              </a:tblGrid>
              <a:tr h="374315">
                <a:tc>
                  <a:txBody>
                    <a:bodyPr/>
                    <a:lstStyle/>
                    <a:p>
                      <a:pPr marL="0" marR="0" algn="ctr">
                        <a:spcBef>
                          <a:spcPts val="300"/>
                        </a:spcBef>
                        <a:spcAft>
                          <a:spcPts val="300"/>
                        </a:spcAft>
                      </a:pPr>
                      <a:r>
                        <a:rPr lang="en-US" sz="1800" dirty="0">
                          <a:effectLst/>
                        </a:rPr>
                        <a:t>Product/Performance</a:t>
                      </a:r>
                      <a:endParaRPr lang="en-US" sz="1800" b="0" dirty="0">
                        <a:solidFill>
                          <a:schemeClr val="tx2"/>
                        </a:solidFill>
                        <a:effectLst/>
                        <a:latin typeface="Cambria"/>
                        <a:ea typeface="MS ??"/>
                        <a:cs typeface="Times New Roman"/>
                      </a:endParaRPr>
                    </a:p>
                  </a:txBody>
                  <a:tcPr marL="68580" marR="68580" marT="0" marB="0" anchor="ctr"/>
                </a:tc>
              </a:tr>
              <a:tr h="3147149">
                <a:tc>
                  <a:txBody>
                    <a:bodyPr/>
                    <a:lstStyle/>
                    <a:p>
                      <a:pPr marL="342900" marR="0" lvl="0" indent="-342900">
                        <a:spcBef>
                          <a:spcPts val="300"/>
                        </a:spcBef>
                        <a:spcAft>
                          <a:spcPts val="300"/>
                        </a:spcAft>
                        <a:buFont typeface="Symbol"/>
                        <a:buChar char=""/>
                        <a:tabLst>
                          <a:tab pos="-236220" algn="l"/>
                          <a:tab pos="131445" algn="l"/>
                        </a:tabLst>
                      </a:pPr>
                      <a:r>
                        <a:rPr lang="en-US" sz="1800" b="0" dirty="0" smtClean="0">
                          <a:effectLst/>
                        </a:rPr>
                        <a:t>Essay</a:t>
                      </a:r>
                      <a:r>
                        <a:rPr lang="en-US" sz="1800" b="0" dirty="0">
                          <a:effectLst/>
                        </a:rPr>
                        <a:t>, report, story, script</a:t>
                      </a:r>
                      <a:endParaRPr lang="en-US" sz="1800" b="0" dirty="0" smtClean="0">
                        <a:effectLst/>
                      </a:endParaRPr>
                    </a:p>
                    <a:p>
                      <a:pPr marL="342900" marR="0" lvl="0" indent="-342900">
                        <a:spcBef>
                          <a:spcPts val="300"/>
                        </a:spcBef>
                        <a:spcAft>
                          <a:spcPts val="300"/>
                        </a:spcAft>
                        <a:buFont typeface="Symbol"/>
                        <a:buChar char=""/>
                        <a:tabLst>
                          <a:tab pos="-236220" algn="l"/>
                          <a:tab pos="131445" algn="l"/>
                        </a:tabLst>
                      </a:pPr>
                      <a:r>
                        <a:rPr lang="en-US" sz="1800" b="0" dirty="0" smtClean="0">
                          <a:effectLst/>
                        </a:rPr>
                        <a:t>Speech with</a:t>
                      </a:r>
                      <a:r>
                        <a:rPr lang="en-US" sz="1800" b="0" dirty="0">
                          <a:effectLst/>
                        </a:rPr>
                        <a:t>/without graphics, other media</a:t>
                      </a:r>
                      <a:endParaRPr lang="en-US" sz="1800" b="0" dirty="0" smtClean="0">
                        <a:effectLst/>
                      </a:endParaRPr>
                    </a:p>
                    <a:p>
                      <a:pPr marL="342900" marR="0" lvl="0" indent="-342900">
                        <a:spcBef>
                          <a:spcPts val="300"/>
                        </a:spcBef>
                        <a:spcAft>
                          <a:spcPts val="300"/>
                        </a:spcAft>
                        <a:buFont typeface="Symbol"/>
                        <a:buChar char=""/>
                        <a:tabLst>
                          <a:tab pos="-236220" algn="l"/>
                          <a:tab pos="131445" algn="l"/>
                        </a:tabLst>
                      </a:pPr>
                      <a:r>
                        <a:rPr lang="en-US" sz="1800" b="0" dirty="0" smtClean="0">
                          <a:effectLst/>
                        </a:rPr>
                        <a:t>Responses </a:t>
                      </a:r>
                      <a:r>
                        <a:rPr lang="en-US" sz="1800" b="0" dirty="0">
                          <a:effectLst/>
                        </a:rPr>
                        <a:t>to embedded </a:t>
                      </a:r>
                      <a:r>
                        <a:rPr lang="en-US" sz="1800" b="0" dirty="0" smtClean="0">
                          <a:effectLst/>
                        </a:rPr>
                        <a:t>constructed</a:t>
                      </a:r>
                      <a:r>
                        <a:rPr lang="en-US" sz="1800" b="0" baseline="0" dirty="0" smtClean="0">
                          <a:effectLst/>
                        </a:rPr>
                        <a:t> </a:t>
                      </a:r>
                      <a:r>
                        <a:rPr lang="en-US" sz="1800" b="0" dirty="0" smtClean="0">
                          <a:effectLst/>
                        </a:rPr>
                        <a:t>response </a:t>
                      </a:r>
                      <a:r>
                        <a:rPr lang="en-US" sz="1800" b="0" dirty="0">
                          <a:effectLst/>
                        </a:rPr>
                        <a:t>questions</a:t>
                      </a:r>
                      <a:r>
                        <a:rPr lang="en-US" sz="1800" b="0" dirty="0" smtClean="0">
                          <a:effectLst/>
                        </a:rPr>
                        <a:t>.</a:t>
                      </a:r>
                      <a:endParaRPr lang="en-US" sz="1800" b="0" dirty="0">
                        <a:effectLst/>
                      </a:endParaRPr>
                    </a:p>
                  </a:txBody>
                  <a:tcPr marL="68580" marR="68580" marT="0" marB="0"/>
                </a:tc>
              </a:tr>
            </a:tbl>
          </a:graphicData>
        </a:graphic>
      </p:graphicFrame>
      <p:sp>
        <p:nvSpPr>
          <p:cNvPr id="3" name="TextBox 2"/>
          <p:cNvSpPr txBox="1"/>
          <p:nvPr/>
        </p:nvSpPr>
        <p:spPr>
          <a:xfrm>
            <a:off x="1765679" y="1544775"/>
            <a:ext cx="4876330" cy="400110"/>
          </a:xfrm>
          <a:prstGeom prst="rect">
            <a:avLst/>
          </a:prstGeom>
          <a:noFill/>
        </p:spPr>
        <p:txBody>
          <a:bodyPr wrap="none" rtlCol="0">
            <a:spAutoFit/>
          </a:bodyPr>
          <a:lstStyle/>
          <a:p>
            <a:r>
              <a:rPr lang="en-US" sz="2000" dirty="0" smtClean="0"/>
              <a:t>Use 1-2 Stimuli for Grade 3; 2-3 for 4 and 5 </a:t>
            </a:r>
            <a:endParaRPr lang="en-US" sz="2000" dirty="0"/>
          </a:p>
        </p:txBody>
      </p:sp>
      <p:sp>
        <p:nvSpPr>
          <p:cNvPr id="9" name="TextBox 8"/>
          <p:cNvSpPr txBox="1"/>
          <p:nvPr/>
        </p:nvSpPr>
        <p:spPr>
          <a:xfrm>
            <a:off x="1211544" y="5785846"/>
            <a:ext cx="6989789" cy="400110"/>
          </a:xfrm>
          <a:prstGeom prst="rect">
            <a:avLst/>
          </a:prstGeom>
          <a:noFill/>
        </p:spPr>
        <p:txBody>
          <a:bodyPr wrap="none" rtlCol="0">
            <a:spAutoFit/>
          </a:bodyPr>
          <a:lstStyle/>
          <a:p>
            <a:r>
              <a:rPr lang="en-US" sz="2000" dirty="0" smtClean="0"/>
              <a:t>Emphasis on stimuli related to science, history, and social studies.</a:t>
            </a:r>
            <a:endParaRPr lang="en-US" sz="2000" dirty="0"/>
          </a:p>
        </p:txBody>
      </p:sp>
    </p:spTree>
    <p:custDataLst>
      <p:tags r:id="rId1"/>
    </p:custDataLst>
    <p:extLst>
      <p:ext uri="{BB962C8B-B14F-4D97-AF65-F5344CB8AC3E}">
        <p14:creationId xmlns:p14="http://schemas.microsoft.com/office/powerpoint/2010/main" val="1892783505"/>
      </p:ext>
    </p:extLst>
  </p:cSld>
  <p:clrMapOvr>
    <a:masterClrMapping/>
  </p:clrMapOvr>
  <p:transition xmlns:p14="http://schemas.microsoft.com/office/powerpoint/2010/main" advTm="67733"/>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9" presetClass="exit" presetSubtype="0" fill="hold" grpId="1" nodeType="clickEffect">
                                  <p:stCondLst>
                                    <p:cond delay="0"/>
                                  </p:stCondLst>
                                  <p:childTnLst>
                                    <p:animEffect transition="out" filter="dissolve">
                                      <p:cBhvr>
                                        <p:cTn id="22" dur="500"/>
                                        <p:tgtEl>
                                          <p:spTgt spid="3"/>
                                        </p:tgtEl>
                                      </p:cBhvr>
                                    </p:animEffect>
                                    <p:set>
                                      <p:cBhvr>
                                        <p:cTn id="23" dur="1" fill="hold">
                                          <p:stCondLst>
                                            <p:cond delay="499"/>
                                          </p:stCondLst>
                                        </p:cTn>
                                        <p:tgtEl>
                                          <p:spTgt spid="3"/>
                                        </p:tgtEl>
                                        <p:attrNameLst>
                                          <p:attrName>style.visibility</p:attrName>
                                        </p:attrNameLst>
                                      </p:cBhvr>
                                      <p:to>
                                        <p:strVal val="hidden"/>
                                      </p:to>
                                    </p:set>
                                  </p:childTnLst>
                                </p:cTn>
                              </p:par>
                              <p:par>
                                <p:cTn id="24" presetID="9"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dissolve">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Parts of Performance Task</a:t>
            </a:r>
            <a:endParaRPr lang="en-US" dirty="0"/>
          </a:p>
        </p:txBody>
      </p:sp>
      <p:sp>
        <p:nvSpPr>
          <p:cNvPr id="3" name="Content Placeholder 2"/>
          <p:cNvSpPr>
            <a:spLocks noGrp="1"/>
          </p:cNvSpPr>
          <p:nvPr>
            <p:ph idx="1"/>
          </p:nvPr>
        </p:nvSpPr>
        <p:spPr/>
        <p:txBody>
          <a:bodyPr/>
          <a:lstStyle/>
          <a:p>
            <a:r>
              <a:rPr lang="en-US" u="sng" dirty="0" smtClean="0"/>
              <a:t>Part 1</a:t>
            </a:r>
            <a:r>
              <a:rPr lang="en-US" dirty="0" smtClean="0"/>
              <a:t>: Student reads multiple research sources  and responds to constructed (extended) response prompts </a:t>
            </a:r>
          </a:p>
          <a:p>
            <a:pPr marL="0" indent="0">
              <a:buNone/>
            </a:pPr>
            <a:endParaRPr lang="en-US" dirty="0" smtClean="0"/>
          </a:p>
          <a:p>
            <a:r>
              <a:rPr lang="en-US" u="sng" dirty="0" smtClean="0"/>
              <a:t>Part 2</a:t>
            </a:r>
            <a:r>
              <a:rPr lang="en-US" dirty="0" smtClean="0"/>
              <a:t>:  Based on collected evidence, student plans, writes, and revises  his or her full essay </a:t>
            </a:r>
            <a:r>
              <a:rPr lang="en-US" u="sng" dirty="0" smtClean="0"/>
              <a:t>or</a:t>
            </a:r>
            <a:r>
              <a:rPr lang="en-US" dirty="0" smtClean="0"/>
              <a:t> plans and delivers a speech</a:t>
            </a:r>
            <a:endParaRPr lang="en-US" dirty="0"/>
          </a:p>
        </p:txBody>
      </p:sp>
    </p:spTree>
    <p:custDataLst>
      <p:tags r:id="rId1"/>
    </p:custDataLst>
    <p:extLst>
      <p:ext uri="{BB962C8B-B14F-4D97-AF65-F5344CB8AC3E}">
        <p14:creationId xmlns:p14="http://schemas.microsoft.com/office/powerpoint/2010/main" val="535064196"/>
      </p:ext>
    </p:extLst>
  </p:cSld>
  <p:clrMapOvr>
    <a:masterClrMapping/>
  </p:clrMapOvr>
  <p:transition xmlns:p14="http://schemas.microsoft.com/office/powerpoint/2010/main" advTm="43900"/>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629843"/>
            <a:ext cx="6965245" cy="1202485"/>
          </a:xfrm>
        </p:spPr>
        <p:txBody>
          <a:bodyPr/>
          <a:lstStyle/>
          <a:p>
            <a:r>
              <a:rPr lang="en-US" dirty="0" smtClean="0"/>
              <a:t>ELA </a:t>
            </a:r>
            <a:endParaRPr lang="en-US" dirty="0"/>
          </a:p>
        </p:txBody>
      </p:sp>
      <p:sp>
        <p:nvSpPr>
          <p:cNvPr id="3" name="Content Placeholder 2"/>
          <p:cNvSpPr>
            <a:spLocks noGrp="1"/>
          </p:cNvSpPr>
          <p:nvPr>
            <p:ph idx="1"/>
          </p:nvPr>
        </p:nvSpPr>
        <p:spPr>
          <a:xfrm>
            <a:off x="1463040" y="1931518"/>
            <a:ext cx="6196405" cy="3603812"/>
          </a:xfrm>
        </p:spPr>
        <p:txBody>
          <a:bodyPr>
            <a:normAutofit fontScale="92500"/>
          </a:bodyPr>
          <a:lstStyle/>
          <a:p>
            <a:r>
              <a:rPr lang="en-US" dirty="0" smtClean="0"/>
              <a:t>Give same importance to all components of LA – speaking/listening, reading and writing</a:t>
            </a:r>
          </a:p>
          <a:p>
            <a:r>
              <a:rPr lang="en-US" dirty="0" smtClean="0"/>
              <a:t>Integrate these skills as TOOLS of learning content area ( THESE ARE NOT CONTENT AREA STANDARDS)</a:t>
            </a:r>
          </a:p>
          <a:p>
            <a:r>
              <a:rPr lang="en-US" dirty="0"/>
              <a:t>As students advance through the grades and master the standards in reading, writing, speaking, listening, and language, they are able to exhibit with increasing fullness and regularity these capacities of the literate individual.</a:t>
            </a:r>
          </a:p>
        </p:txBody>
      </p:sp>
    </p:spTree>
    <p:extLst>
      <p:ext uri="{BB962C8B-B14F-4D97-AF65-F5344CB8AC3E}">
        <p14:creationId xmlns:p14="http://schemas.microsoft.com/office/powerpoint/2010/main" val="307114065"/>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2"/>
          <p:cNvSpPr>
            <a:spLocks noGrp="1" noRot="1" noChangeArrowheads="1"/>
          </p:cNvSpPr>
          <p:nvPr>
            <p:ph type="title" idx="4294967295"/>
          </p:nvPr>
        </p:nvSpPr>
        <p:spPr>
          <a:xfrm>
            <a:off x="228600" y="647700"/>
            <a:ext cx="8686800" cy="685800"/>
          </a:xfrm>
        </p:spPr>
        <p:txBody>
          <a:bodyPr/>
          <a:lstStyle/>
          <a:p>
            <a:pPr eaLnBrk="1" hangingPunct="1">
              <a:defRPr/>
            </a:pPr>
            <a:r>
              <a:rPr lang="en-US" sz="3200" b="1" kern="1200" dirty="0">
                <a:ea typeface="+mj-ea"/>
              </a:rPr>
              <a:t>Design and Organization</a:t>
            </a:r>
            <a:endParaRPr lang="en-US" sz="3200" b="1" kern="1200" dirty="0">
              <a:solidFill>
                <a:schemeClr val="accent3">
                  <a:shade val="75000"/>
                </a:schemeClr>
              </a:solidFill>
              <a:ea typeface="+mj-ea"/>
            </a:endParaRPr>
          </a:p>
        </p:txBody>
      </p:sp>
      <p:sp>
        <p:nvSpPr>
          <p:cNvPr id="11267" name="Rectangle 3"/>
          <p:cNvSpPr>
            <a:spLocks noGrp="1" noChangeArrowheads="1"/>
          </p:cNvSpPr>
          <p:nvPr>
            <p:ph type="body" idx="4294967295"/>
          </p:nvPr>
        </p:nvSpPr>
        <p:spPr>
          <a:xfrm>
            <a:off x="1766956" y="1676400"/>
            <a:ext cx="5819913" cy="4267200"/>
          </a:xfrm>
        </p:spPr>
        <p:txBody>
          <a:bodyPr/>
          <a:lstStyle/>
          <a:p>
            <a:pPr marL="457200" indent="-457200" eaLnBrk="1" hangingPunct="1">
              <a:lnSpc>
                <a:spcPct val="80000"/>
              </a:lnSpc>
              <a:buFont typeface="Wingdings 2" charset="0"/>
              <a:buNone/>
            </a:pPr>
            <a:r>
              <a:rPr lang="en-US" sz="2800" b="1" dirty="0">
                <a:latin typeface="Calibri" charset="0"/>
              </a:rPr>
              <a:t>Four </a:t>
            </a:r>
            <a:r>
              <a:rPr lang="en-US" sz="2800" b="1" dirty="0" smtClean="0">
                <a:latin typeface="Calibri" charset="0"/>
              </a:rPr>
              <a:t>strands</a:t>
            </a:r>
          </a:p>
          <a:p>
            <a:pPr>
              <a:lnSpc>
                <a:spcPct val="80000"/>
              </a:lnSpc>
            </a:pPr>
            <a:r>
              <a:rPr lang="en-US" sz="2400" dirty="0" smtClean="0">
                <a:latin typeface="Calibri" charset="0"/>
              </a:rPr>
              <a:t>Reading </a:t>
            </a:r>
            <a:r>
              <a:rPr lang="en-US" sz="2400" dirty="0">
                <a:latin typeface="Calibri" charset="0"/>
              </a:rPr>
              <a:t>(including Reading Foundational Skills)</a:t>
            </a:r>
          </a:p>
          <a:p>
            <a:pPr marL="457200" indent="-457200" eaLnBrk="1" hangingPunct="1">
              <a:lnSpc>
                <a:spcPct val="80000"/>
              </a:lnSpc>
            </a:pPr>
            <a:r>
              <a:rPr lang="en-US" sz="2400" dirty="0">
                <a:latin typeface="Calibri" charset="0"/>
              </a:rPr>
              <a:t>Writing</a:t>
            </a:r>
          </a:p>
          <a:p>
            <a:pPr marL="457200" indent="-457200" eaLnBrk="1" hangingPunct="1">
              <a:lnSpc>
                <a:spcPct val="80000"/>
              </a:lnSpc>
            </a:pPr>
            <a:r>
              <a:rPr lang="en-US" sz="2400" dirty="0">
                <a:latin typeface="Calibri" charset="0"/>
              </a:rPr>
              <a:t>Speaking and Listening</a:t>
            </a:r>
          </a:p>
          <a:p>
            <a:pPr marL="457200" indent="-457200" eaLnBrk="1" hangingPunct="1">
              <a:lnSpc>
                <a:spcPct val="80000"/>
              </a:lnSpc>
            </a:pPr>
            <a:r>
              <a:rPr lang="en-US" sz="2400" dirty="0">
                <a:latin typeface="Calibri" charset="0"/>
              </a:rPr>
              <a:t>Language</a:t>
            </a:r>
          </a:p>
          <a:p>
            <a:pPr marL="457200" indent="-457200" eaLnBrk="1" hangingPunct="1">
              <a:lnSpc>
                <a:spcPct val="80000"/>
              </a:lnSpc>
            </a:pPr>
            <a:endParaRPr lang="en-US" sz="2600" dirty="0">
              <a:latin typeface="Calibri" charset="0"/>
            </a:endParaRPr>
          </a:p>
          <a:p>
            <a:pPr marL="457200" indent="-457200" eaLnBrk="1" hangingPunct="1">
              <a:lnSpc>
                <a:spcPct val="80000"/>
              </a:lnSpc>
              <a:buFont typeface="Wingdings 2" charset="0"/>
              <a:buNone/>
            </a:pPr>
            <a:r>
              <a:rPr lang="en-US" sz="2600" dirty="0">
                <a:latin typeface="Calibri" charset="0"/>
              </a:rPr>
              <a:t>An integrated model of literacy</a:t>
            </a:r>
          </a:p>
          <a:p>
            <a:pPr marL="457200" indent="-457200" eaLnBrk="1" hangingPunct="1">
              <a:lnSpc>
                <a:spcPct val="80000"/>
              </a:lnSpc>
              <a:buFont typeface="Wingdings 2" charset="0"/>
              <a:buNone/>
            </a:pPr>
            <a:endParaRPr lang="en-US" sz="2600" dirty="0">
              <a:latin typeface="Calibri" charset="0"/>
            </a:endParaRPr>
          </a:p>
          <a:p>
            <a:pPr marL="457200" indent="-457200" eaLnBrk="1" hangingPunct="1">
              <a:lnSpc>
                <a:spcPct val="80000"/>
              </a:lnSpc>
              <a:buFont typeface="Wingdings 2" charset="0"/>
              <a:buNone/>
            </a:pPr>
            <a:r>
              <a:rPr lang="en-US" sz="2600" dirty="0" smtClean="0">
                <a:latin typeface="Calibri" charset="0"/>
              </a:rPr>
              <a:t>Media/ technology  requirements blended </a:t>
            </a:r>
            <a:r>
              <a:rPr lang="en-US" sz="2600" dirty="0">
                <a:latin typeface="Calibri" charset="0"/>
              </a:rPr>
              <a:t>throughout</a:t>
            </a:r>
          </a:p>
        </p:txBody>
      </p:sp>
    </p:spTree>
    <p:extLst>
      <p:ext uri="{BB962C8B-B14F-4D97-AF65-F5344CB8AC3E}">
        <p14:creationId xmlns:p14="http://schemas.microsoft.com/office/powerpoint/2010/main" val="17762718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5"/>
          <p:cNvSpPr>
            <a:spLocks noGrp="1" noChangeArrowheads="1"/>
          </p:cNvSpPr>
          <p:nvPr>
            <p:ph type="title" idx="4294967295"/>
          </p:nvPr>
        </p:nvSpPr>
        <p:spPr/>
        <p:txBody>
          <a:bodyPr/>
          <a:lstStyle/>
          <a:p>
            <a:pPr eaLnBrk="1" hangingPunct="1"/>
            <a:r>
              <a:rPr lang="en-US" sz="3200" b="1" dirty="0">
                <a:latin typeface="Georgia" charset="0"/>
              </a:rPr>
              <a:t>Design and Organization</a:t>
            </a:r>
          </a:p>
        </p:txBody>
      </p:sp>
      <p:sp>
        <p:nvSpPr>
          <p:cNvPr id="12291" name="Rectangle 6"/>
          <p:cNvSpPr>
            <a:spLocks noGrp="1" noChangeArrowheads="1"/>
          </p:cNvSpPr>
          <p:nvPr>
            <p:ph sz="quarter" idx="4294967295"/>
          </p:nvPr>
        </p:nvSpPr>
        <p:spPr>
          <a:xfrm>
            <a:off x="689113" y="1676400"/>
            <a:ext cx="3200400" cy="4648200"/>
          </a:xfrm>
        </p:spPr>
        <p:txBody>
          <a:bodyPr>
            <a:normAutofit lnSpcReduction="10000"/>
          </a:bodyPr>
          <a:lstStyle/>
          <a:p>
            <a:pPr marL="0" indent="0" eaLnBrk="1" hangingPunct="1">
              <a:spcBef>
                <a:spcPct val="0"/>
              </a:spcBef>
              <a:buFont typeface="Wingdings 2" charset="0"/>
              <a:buNone/>
              <a:tabLst>
                <a:tab pos="231775" algn="l"/>
              </a:tabLst>
            </a:pPr>
            <a:r>
              <a:rPr lang="en-US" sz="2800" b="1" dirty="0">
                <a:latin typeface="Calibri" charset="0"/>
              </a:rPr>
              <a:t>College and Career Readiness (CCR) </a:t>
            </a:r>
          </a:p>
          <a:p>
            <a:pPr marL="0" indent="0" eaLnBrk="1" hangingPunct="1">
              <a:spcBef>
                <a:spcPct val="0"/>
              </a:spcBef>
              <a:buFont typeface="Wingdings 2" charset="0"/>
              <a:buNone/>
              <a:tabLst>
                <a:tab pos="231775" algn="l"/>
              </a:tabLst>
            </a:pPr>
            <a:r>
              <a:rPr lang="en-US" sz="2800" b="1" dirty="0">
                <a:latin typeface="Calibri" charset="0"/>
              </a:rPr>
              <a:t>anchor standards</a:t>
            </a:r>
          </a:p>
          <a:p>
            <a:pPr marL="0" indent="0" eaLnBrk="1" hangingPunct="1">
              <a:spcBef>
                <a:spcPct val="0"/>
              </a:spcBef>
              <a:tabLst>
                <a:tab pos="231775" algn="l"/>
              </a:tabLst>
            </a:pPr>
            <a:r>
              <a:rPr lang="en-US" sz="2400" dirty="0">
                <a:latin typeface="Calibri" charset="0"/>
              </a:rPr>
              <a:t> 	Broad expectations   	consistent across 	grades and content 	areas</a:t>
            </a:r>
          </a:p>
          <a:p>
            <a:pPr marL="0" indent="0" eaLnBrk="1" hangingPunct="1">
              <a:spcBef>
                <a:spcPct val="0"/>
              </a:spcBef>
              <a:tabLst>
                <a:tab pos="231775" algn="l"/>
              </a:tabLst>
            </a:pPr>
            <a:r>
              <a:rPr lang="en-US" sz="2400" dirty="0">
                <a:latin typeface="Calibri" charset="0"/>
              </a:rPr>
              <a:t> 	Based on evidence</a:t>
            </a:r>
          </a:p>
          <a:p>
            <a:pPr marL="0" indent="0" eaLnBrk="1" hangingPunct="1">
              <a:spcBef>
                <a:spcPct val="0"/>
              </a:spcBef>
              <a:buFont typeface="Wingdings 2" charset="0"/>
              <a:buNone/>
              <a:tabLst>
                <a:tab pos="231775" algn="l"/>
              </a:tabLst>
            </a:pPr>
            <a:r>
              <a:rPr lang="en-US" sz="2400" dirty="0">
                <a:latin typeface="Calibri" charset="0"/>
              </a:rPr>
              <a:t>	about college and</a:t>
            </a:r>
          </a:p>
          <a:p>
            <a:pPr marL="0" indent="0" eaLnBrk="1" hangingPunct="1">
              <a:spcBef>
                <a:spcPct val="0"/>
              </a:spcBef>
              <a:buFont typeface="Wingdings 2" charset="0"/>
              <a:buNone/>
              <a:tabLst>
                <a:tab pos="231775" algn="l"/>
              </a:tabLst>
            </a:pPr>
            <a:r>
              <a:rPr lang="en-US" sz="2400" dirty="0">
                <a:latin typeface="Calibri" charset="0"/>
              </a:rPr>
              <a:t>	workforce training</a:t>
            </a:r>
          </a:p>
          <a:p>
            <a:pPr marL="0" indent="0" eaLnBrk="1" hangingPunct="1">
              <a:spcBef>
                <a:spcPct val="0"/>
              </a:spcBef>
              <a:buFont typeface="Wingdings 2" charset="0"/>
              <a:buNone/>
              <a:tabLst>
                <a:tab pos="231775" algn="l"/>
              </a:tabLst>
            </a:pPr>
            <a:r>
              <a:rPr lang="en-US" sz="2400" dirty="0">
                <a:latin typeface="Calibri" charset="0"/>
              </a:rPr>
              <a:t>	expectations</a:t>
            </a:r>
          </a:p>
          <a:p>
            <a:pPr marL="0" indent="0" eaLnBrk="1" hangingPunct="1">
              <a:spcBef>
                <a:spcPct val="0"/>
              </a:spcBef>
              <a:tabLst>
                <a:tab pos="231775" algn="l"/>
              </a:tabLst>
            </a:pPr>
            <a:r>
              <a:rPr lang="en-US" sz="2400" dirty="0">
                <a:latin typeface="Calibri" charset="0"/>
              </a:rPr>
              <a:t> 	Range and content</a:t>
            </a:r>
            <a:endParaRPr lang="en-US" sz="2800" dirty="0">
              <a:latin typeface="Calibri" charset="0"/>
            </a:endParaRPr>
          </a:p>
        </p:txBody>
      </p:sp>
      <p:pic>
        <p:nvPicPr>
          <p:cNvPr id="12292" name="Picture 5" descr="k-5 reading standar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1828800"/>
            <a:ext cx="5227638" cy="406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57333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5"/>
          <p:cNvSpPr>
            <a:spLocks noGrp="1" noChangeArrowheads="1"/>
          </p:cNvSpPr>
          <p:nvPr>
            <p:ph type="title" idx="4294967295"/>
          </p:nvPr>
        </p:nvSpPr>
        <p:spPr/>
        <p:txBody>
          <a:bodyPr/>
          <a:lstStyle/>
          <a:p>
            <a:pPr eaLnBrk="1" hangingPunct="1"/>
            <a:r>
              <a:rPr lang="en-US" sz="3200" b="1" dirty="0">
                <a:latin typeface="Georgia" charset="0"/>
              </a:rPr>
              <a:t>Design and Organization</a:t>
            </a:r>
          </a:p>
        </p:txBody>
      </p:sp>
      <p:sp>
        <p:nvSpPr>
          <p:cNvPr id="13315" name="Rectangle 6"/>
          <p:cNvSpPr>
            <a:spLocks noGrp="1" noChangeArrowheads="1"/>
          </p:cNvSpPr>
          <p:nvPr>
            <p:ph sz="quarter" idx="4294967295"/>
          </p:nvPr>
        </p:nvSpPr>
        <p:spPr>
          <a:xfrm>
            <a:off x="678069" y="1676400"/>
            <a:ext cx="3200400" cy="4343400"/>
          </a:xfrm>
        </p:spPr>
        <p:txBody>
          <a:bodyPr>
            <a:normAutofit lnSpcReduction="10000"/>
          </a:bodyPr>
          <a:lstStyle/>
          <a:p>
            <a:pPr marL="231775" indent="-231775" eaLnBrk="1" hangingPunct="1">
              <a:spcBef>
                <a:spcPct val="0"/>
              </a:spcBef>
              <a:buFont typeface="Wingdings 2" charset="0"/>
              <a:buNone/>
            </a:pPr>
            <a:r>
              <a:rPr lang="en-US" sz="3200" b="1" dirty="0">
                <a:latin typeface="Calibri" charset="0"/>
              </a:rPr>
              <a:t>K−12 standards</a:t>
            </a:r>
          </a:p>
          <a:p>
            <a:pPr marL="231775" indent="-231775" eaLnBrk="1" hangingPunct="1">
              <a:spcBef>
                <a:spcPct val="0"/>
              </a:spcBef>
            </a:pPr>
            <a:r>
              <a:rPr lang="en-US" sz="2800" dirty="0">
                <a:latin typeface="Calibri" charset="0"/>
              </a:rPr>
              <a:t>Grade-specific end-of-year expectations</a:t>
            </a:r>
          </a:p>
          <a:p>
            <a:pPr marL="231775" indent="-231775" eaLnBrk="1" hangingPunct="1">
              <a:spcBef>
                <a:spcPct val="0"/>
              </a:spcBef>
            </a:pPr>
            <a:r>
              <a:rPr lang="en-US" sz="2800" dirty="0">
                <a:latin typeface="Calibri" charset="0"/>
              </a:rPr>
              <a:t>Developmentally appropriate, cumulative progression of skills and understandings</a:t>
            </a:r>
          </a:p>
          <a:p>
            <a:pPr marL="231775" indent="-231775" eaLnBrk="1" hangingPunct="1">
              <a:spcBef>
                <a:spcPct val="0"/>
              </a:spcBef>
              <a:buFont typeface="Wingdings 2" charset="0"/>
              <a:buNone/>
            </a:pPr>
            <a:endParaRPr lang="en-US" sz="1400" dirty="0">
              <a:latin typeface="Calibri" charset="0"/>
            </a:endParaRPr>
          </a:p>
          <a:p>
            <a:pPr marL="231775" indent="-231775" eaLnBrk="1" hangingPunct="1">
              <a:spcBef>
                <a:spcPct val="0"/>
              </a:spcBef>
            </a:pPr>
            <a:endParaRPr lang="en-US" sz="2800" dirty="0">
              <a:latin typeface="Calibri" charset="0"/>
            </a:endParaRPr>
          </a:p>
        </p:txBody>
      </p:sp>
      <p:pic>
        <p:nvPicPr>
          <p:cNvPr id="13316" name="Picture 6" descr="reading standar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2301716"/>
            <a:ext cx="4612861" cy="3565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841231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solidFill>
                  <a:srgbClr val="40749B"/>
                </a:solidFill>
              </a:rPr>
              <a:t>Students demonstrate </a:t>
            </a:r>
            <a:r>
              <a:rPr lang="en-US" sz="3200" b="1" dirty="0">
                <a:solidFill>
                  <a:srgbClr val="40749B"/>
                </a:solidFill>
              </a:rPr>
              <a:t>independence.</a:t>
            </a:r>
            <a:br>
              <a:rPr lang="en-US" sz="3200" b="1" dirty="0">
                <a:solidFill>
                  <a:srgbClr val="40749B"/>
                </a:solidFill>
              </a:rPr>
            </a:br>
            <a:endParaRPr lang="en-US" sz="3200" dirty="0">
              <a:solidFill>
                <a:srgbClr val="40749B"/>
              </a:solidFill>
            </a:endParaRPr>
          </a:p>
        </p:txBody>
      </p:sp>
      <p:sp>
        <p:nvSpPr>
          <p:cNvPr id="3" name="Content Placeholder 2"/>
          <p:cNvSpPr>
            <a:spLocks noGrp="1"/>
          </p:cNvSpPr>
          <p:nvPr>
            <p:ph idx="1"/>
          </p:nvPr>
        </p:nvSpPr>
        <p:spPr/>
        <p:txBody>
          <a:bodyPr>
            <a:normAutofit fontScale="92500" lnSpcReduction="20000"/>
          </a:bodyPr>
          <a:lstStyle/>
          <a:p>
            <a:r>
              <a:rPr lang="en-US" dirty="0"/>
              <a:t>Students can, without significant scaffolding, comprehend and evaluate complex texts across a range of types and disciplines, and they can construct effective arguments and convey intricate or multifaceted information</a:t>
            </a:r>
            <a:r>
              <a:rPr lang="en-US" dirty="0" smtClean="0"/>
              <a:t>.</a:t>
            </a:r>
          </a:p>
          <a:p>
            <a:r>
              <a:rPr lang="en-US" dirty="0" smtClean="0"/>
              <a:t>Independently </a:t>
            </a:r>
            <a:r>
              <a:rPr lang="en-US" dirty="0"/>
              <a:t>discern a speaker’s key points, request clarification, and ask relevant questions. </a:t>
            </a:r>
            <a:endParaRPr lang="en-US" dirty="0" smtClean="0"/>
          </a:p>
          <a:p>
            <a:r>
              <a:rPr lang="en-US" dirty="0" smtClean="0"/>
              <a:t>build </a:t>
            </a:r>
            <a:r>
              <a:rPr lang="en-US" dirty="0"/>
              <a:t>on others’ ideas, articulate their own ideas, and confirm they have been </a:t>
            </a:r>
            <a:r>
              <a:rPr lang="en-US" dirty="0" smtClean="0"/>
              <a:t>understood</a:t>
            </a:r>
          </a:p>
          <a:p>
            <a:r>
              <a:rPr lang="en-US" dirty="0"/>
              <a:t>hey become self-directed learners, effectively seeking out and using resources to assist them, </a:t>
            </a:r>
            <a:r>
              <a:rPr lang="en-US" dirty="0" smtClean="0"/>
              <a:t>print </a:t>
            </a:r>
            <a:r>
              <a:rPr lang="en-US" dirty="0"/>
              <a:t>and digital reference materials.</a:t>
            </a:r>
          </a:p>
        </p:txBody>
      </p:sp>
    </p:spTree>
    <p:extLst>
      <p:ext uri="{BB962C8B-B14F-4D97-AF65-F5344CB8AC3E}">
        <p14:creationId xmlns:p14="http://schemas.microsoft.com/office/powerpoint/2010/main" val="783602201"/>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a:solidFill>
                  <a:srgbClr val="40749B"/>
                </a:solidFill>
              </a:rPr>
              <a:t>They build strong content knowledge.</a:t>
            </a:r>
            <a:br>
              <a:rPr lang="en-US" sz="2800" b="1" dirty="0">
                <a:solidFill>
                  <a:srgbClr val="40749B"/>
                </a:solidFill>
              </a:rPr>
            </a:br>
            <a:endParaRPr lang="en-US" sz="2800" dirty="0">
              <a:solidFill>
                <a:srgbClr val="40749B"/>
              </a:solidFill>
            </a:endParaRPr>
          </a:p>
        </p:txBody>
      </p:sp>
      <p:sp>
        <p:nvSpPr>
          <p:cNvPr id="3" name="Content Placeholder 2"/>
          <p:cNvSpPr>
            <a:spLocks noGrp="1"/>
          </p:cNvSpPr>
          <p:nvPr>
            <p:ph idx="1"/>
          </p:nvPr>
        </p:nvSpPr>
        <p:spPr>
          <a:xfrm>
            <a:off x="1463040" y="1754823"/>
            <a:ext cx="6196405" cy="3603812"/>
          </a:xfrm>
        </p:spPr>
        <p:txBody>
          <a:bodyPr>
            <a:normAutofit lnSpcReduction="10000"/>
          </a:bodyPr>
          <a:lstStyle/>
          <a:p>
            <a:r>
              <a:rPr lang="en-US" dirty="0"/>
              <a:t>establish a base of knowledge across a wide range of subject matter by engaging with works of quality and </a:t>
            </a:r>
            <a:r>
              <a:rPr lang="en-US" dirty="0" smtClean="0"/>
              <a:t>substance</a:t>
            </a:r>
          </a:p>
          <a:p>
            <a:r>
              <a:rPr lang="en-US" dirty="0" smtClean="0"/>
              <a:t>become </a:t>
            </a:r>
            <a:r>
              <a:rPr lang="en-US" dirty="0"/>
              <a:t>proficient in new areas through research and study. </a:t>
            </a:r>
            <a:endParaRPr lang="en-US" dirty="0" smtClean="0"/>
          </a:p>
          <a:p>
            <a:r>
              <a:rPr lang="en-US" dirty="0" smtClean="0"/>
              <a:t>read </a:t>
            </a:r>
            <a:r>
              <a:rPr lang="en-US" dirty="0"/>
              <a:t>purposefully and listen attentively to gain both general knowledge and discipline-specific expertise. </a:t>
            </a:r>
            <a:endParaRPr lang="en-US" dirty="0" smtClean="0"/>
          </a:p>
          <a:p>
            <a:r>
              <a:rPr lang="en-US" dirty="0" smtClean="0"/>
              <a:t>refine </a:t>
            </a:r>
            <a:r>
              <a:rPr lang="en-US" dirty="0"/>
              <a:t>and share their knowledge through writing and speaking.</a:t>
            </a:r>
          </a:p>
        </p:txBody>
      </p:sp>
    </p:spTree>
    <p:extLst>
      <p:ext uri="{BB962C8B-B14F-4D97-AF65-F5344CB8AC3E}">
        <p14:creationId xmlns:p14="http://schemas.microsoft.com/office/powerpoint/2010/main" val="3760197372"/>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a:solidFill>
                  <a:srgbClr val="40749B"/>
                </a:solidFill>
              </a:rPr>
              <a:t>They respond to the varying demands of audience, task, purpose, and discipline.</a:t>
            </a:r>
            <a:br>
              <a:rPr lang="en-US" sz="2800" b="1" dirty="0">
                <a:solidFill>
                  <a:srgbClr val="40749B"/>
                </a:solidFill>
              </a:rPr>
            </a:br>
            <a:endParaRPr lang="en-US" sz="2800" dirty="0">
              <a:solidFill>
                <a:srgbClr val="40749B"/>
              </a:solidFill>
            </a:endParaRPr>
          </a:p>
        </p:txBody>
      </p:sp>
      <p:sp>
        <p:nvSpPr>
          <p:cNvPr id="3" name="Content Placeholder 2"/>
          <p:cNvSpPr>
            <a:spLocks noGrp="1"/>
          </p:cNvSpPr>
          <p:nvPr>
            <p:ph idx="1"/>
          </p:nvPr>
        </p:nvSpPr>
        <p:spPr/>
        <p:txBody>
          <a:bodyPr>
            <a:normAutofit fontScale="85000" lnSpcReduction="20000"/>
          </a:bodyPr>
          <a:lstStyle/>
          <a:p>
            <a:r>
              <a:rPr lang="en-US" dirty="0"/>
              <a:t>Students adapt their communication in relation to audience, task, purpose, and discipline. </a:t>
            </a:r>
            <a:endParaRPr lang="en-US" dirty="0" smtClean="0"/>
          </a:p>
          <a:p>
            <a:r>
              <a:rPr lang="en-US" dirty="0" smtClean="0"/>
              <a:t>They </a:t>
            </a:r>
            <a:r>
              <a:rPr lang="en-US" dirty="0"/>
              <a:t>set and adjust purpose for reading, writing, speaking, listening, and language use as warranted by the task. </a:t>
            </a:r>
            <a:endParaRPr lang="en-US" dirty="0" smtClean="0"/>
          </a:p>
          <a:p>
            <a:r>
              <a:rPr lang="en-US" dirty="0" smtClean="0"/>
              <a:t>They </a:t>
            </a:r>
            <a:r>
              <a:rPr lang="en-US" dirty="0"/>
              <a:t>appreciate nuances, such as how the composition of an audience should affect tone when speaking and how the connotations of words affect meaning</a:t>
            </a:r>
            <a:r>
              <a:rPr lang="en-US" dirty="0" smtClean="0"/>
              <a:t>.</a:t>
            </a:r>
          </a:p>
          <a:p>
            <a:r>
              <a:rPr lang="en-US" dirty="0" smtClean="0"/>
              <a:t> </a:t>
            </a:r>
            <a:r>
              <a:rPr lang="en-US" dirty="0"/>
              <a:t>They also know that different disciplines call for different types of evidence (e.g., documentary evidence in history, experimental evidence in science).</a:t>
            </a:r>
          </a:p>
        </p:txBody>
      </p:sp>
    </p:spTree>
    <p:extLst>
      <p:ext uri="{BB962C8B-B14F-4D97-AF65-F5344CB8AC3E}">
        <p14:creationId xmlns:p14="http://schemas.microsoft.com/office/powerpoint/2010/main" val="1227426236"/>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a:solidFill>
                  <a:srgbClr val="40749B"/>
                </a:solidFill>
              </a:rPr>
              <a:t>They comprehend as well as critique.</a:t>
            </a:r>
            <a:br>
              <a:rPr lang="en-US" sz="2800" b="1" dirty="0">
                <a:solidFill>
                  <a:srgbClr val="40749B"/>
                </a:solidFill>
              </a:rPr>
            </a:br>
            <a:endParaRPr lang="en-US" sz="2800" dirty="0">
              <a:solidFill>
                <a:srgbClr val="40749B"/>
              </a:solidFill>
            </a:endParaRPr>
          </a:p>
        </p:txBody>
      </p:sp>
      <p:sp>
        <p:nvSpPr>
          <p:cNvPr id="3" name="Content Placeholder 2"/>
          <p:cNvSpPr>
            <a:spLocks noGrp="1"/>
          </p:cNvSpPr>
          <p:nvPr>
            <p:ph idx="1"/>
          </p:nvPr>
        </p:nvSpPr>
        <p:spPr/>
        <p:txBody>
          <a:bodyPr/>
          <a:lstStyle/>
          <a:p>
            <a:r>
              <a:rPr lang="en-US" dirty="0"/>
              <a:t>Students are engaged and open-minded—but discerning—readers and listeners. </a:t>
            </a:r>
            <a:endParaRPr lang="en-US" dirty="0" smtClean="0"/>
          </a:p>
          <a:p>
            <a:r>
              <a:rPr lang="en-US" dirty="0" smtClean="0"/>
              <a:t>They </a:t>
            </a:r>
            <a:r>
              <a:rPr lang="en-US" dirty="0"/>
              <a:t>work diligently to understand precisely what an author or speaker is saying, but they also question an author’s or speaker’s assumptions and premises and assess the veracity of claims and the soundness of reasoning.</a:t>
            </a:r>
          </a:p>
        </p:txBody>
      </p:sp>
    </p:spTree>
    <p:extLst>
      <p:ext uri="{BB962C8B-B14F-4D97-AF65-F5344CB8AC3E}">
        <p14:creationId xmlns:p14="http://schemas.microsoft.com/office/powerpoint/2010/main" val="161079329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108" y="530774"/>
            <a:ext cx="6965245" cy="1202485"/>
          </a:xfrm>
        </p:spPr>
        <p:txBody>
          <a:bodyPr>
            <a:normAutofit/>
          </a:bodyPr>
          <a:lstStyle/>
          <a:p>
            <a:r>
              <a:rPr lang="en-US" dirty="0" smtClean="0"/>
              <a:t>THE  21</a:t>
            </a:r>
            <a:r>
              <a:rPr lang="en-US" baseline="30000" dirty="0" smtClean="0"/>
              <a:t>st</a:t>
            </a:r>
            <a:r>
              <a:rPr lang="en-US" dirty="0" smtClean="0"/>
              <a:t> WORK PLACE</a:t>
            </a:r>
            <a:endParaRPr lang="en-US" dirty="0"/>
          </a:p>
        </p:txBody>
      </p:sp>
      <p:sp>
        <p:nvSpPr>
          <p:cNvPr id="5" name="Rectangle 4"/>
          <p:cNvSpPr/>
          <p:nvPr/>
        </p:nvSpPr>
        <p:spPr>
          <a:xfrm>
            <a:off x="990430" y="1464247"/>
            <a:ext cx="7267923" cy="4339650"/>
          </a:xfrm>
          <a:prstGeom prst="rect">
            <a:avLst/>
          </a:prstGeom>
        </p:spPr>
        <p:txBody>
          <a:bodyPr wrap="square">
            <a:spAutoFit/>
          </a:bodyPr>
          <a:lstStyle/>
          <a:p>
            <a:pPr marL="342900" indent="-342900">
              <a:buFont typeface="Arial"/>
              <a:buChar char="•"/>
            </a:pPr>
            <a:r>
              <a:rPr lang="en-US" sz="2400" b="1" dirty="0">
                <a:solidFill>
                  <a:srgbClr val="40749B"/>
                </a:solidFill>
              </a:rPr>
              <a:t>Critical thinking and problem solving</a:t>
            </a:r>
            <a:r>
              <a:rPr lang="en-US" sz="2000" b="1" dirty="0" smtClean="0"/>
              <a:t>—ability </a:t>
            </a:r>
            <a:r>
              <a:rPr lang="en-US" sz="2000" b="1" dirty="0"/>
              <a:t>to </a:t>
            </a:r>
            <a:r>
              <a:rPr lang="en-US" sz="2000" b="1" dirty="0" smtClean="0"/>
              <a:t>make decisions</a:t>
            </a:r>
            <a:r>
              <a:rPr lang="en-US" sz="2000" b="1" dirty="0"/>
              <a:t>, solve problems, and take </a:t>
            </a:r>
            <a:r>
              <a:rPr lang="en-US" sz="2000" b="1" dirty="0" smtClean="0"/>
              <a:t>appropriate action</a:t>
            </a:r>
          </a:p>
          <a:p>
            <a:pPr marL="342900" indent="-342900">
              <a:buFont typeface="Arial"/>
              <a:buChar char="•"/>
            </a:pPr>
            <a:endParaRPr lang="en-US" sz="2000" b="1" dirty="0"/>
          </a:p>
          <a:p>
            <a:r>
              <a:rPr lang="en-US" sz="2000" dirty="0"/>
              <a:t>• </a:t>
            </a:r>
            <a:r>
              <a:rPr lang="en-US" sz="2400" dirty="0">
                <a:solidFill>
                  <a:srgbClr val="40749B"/>
                </a:solidFill>
              </a:rPr>
              <a:t>Effective communication</a:t>
            </a:r>
            <a:r>
              <a:rPr lang="en-US" sz="2000" b="1" dirty="0" smtClean="0"/>
              <a:t>—ability </a:t>
            </a:r>
            <a:r>
              <a:rPr lang="en-US" sz="2000" b="1" dirty="0"/>
              <a:t>to synthesize and transmit </a:t>
            </a:r>
            <a:r>
              <a:rPr lang="en-US" sz="2000" b="1" dirty="0" smtClean="0"/>
              <a:t>ideas</a:t>
            </a:r>
            <a:r>
              <a:rPr lang="en-US" sz="2000" b="1" dirty="0"/>
              <a:t> </a:t>
            </a:r>
            <a:r>
              <a:rPr lang="en-US" sz="2000" b="1" dirty="0" smtClean="0"/>
              <a:t>both </a:t>
            </a:r>
            <a:r>
              <a:rPr lang="en-US" sz="2000" b="1" dirty="0"/>
              <a:t>in </a:t>
            </a:r>
            <a:r>
              <a:rPr lang="en-US" sz="2000" b="1" dirty="0" smtClean="0"/>
              <a:t>written, digital </a:t>
            </a:r>
            <a:r>
              <a:rPr lang="en-US" sz="2000" b="1" dirty="0"/>
              <a:t>and oral </a:t>
            </a:r>
            <a:r>
              <a:rPr lang="en-US" sz="2000" b="1" dirty="0" smtClean="0"/>
              <a:t>formats</a:t>
            </a:r>
          </a:p>
          <a:p>
            <a:endParaRPr lang="en-US" sz="2000" b="1" dirty="0"/>
          </a:p>
          <a:p>
            <a:r>
              <a:rPr lang="en-US" sz="2000" dirty="0"/>
              <a:t>• </a:t>
            </a:r>
            <a:r>
              <a:rPr lang="en-US" sz="2400" dirty="0">
                <a:solidFill>
                  <a:srgbClr val="40749B"/>
                </a:solidFill>
              </a:rPr>
              <a:t>Collaboration and team building</a:t>
            </a:r>
            <a:r>
              <a:rPr lang="en-US" sz="2400" b="1" dirty="0" smtClean="0">
                <a:solidFill>
                  <a:srgbClr val="40749B"/>
                </a:solidFill>
              </a:rPr>
              <a:t>—</a:t>
            </a:r>
            <a:r>
              <a:rPr lang="en-US" sz="2000" b="1" dirty="0" smtClean="0"/>
              <a:t>ability </a:t>
            </a:r>
            <a:r>
              <a:rPr lang="en-US" sz="2000" b="1" dirty="0"/>
              <a:t>to work effectively </a:t>
            </a:r>
            <a:r>
              <a:rPr lang="en-US" sz="2000" b="1" dirty="0" smtClean="0"/>
              <a:t>with others</a:t>
            </a:r>
            <a:r>
              <a:rPr lang="en-US" sz="2000" b="1" dirty="0"/>
              <a:t>, including those from diverse groups and with opposing points of </a:t>
            </a:r>
            <a:r>
              <a:rPr lang="en-US" sz="2000" b="1" dirty="0" smtClean="0"/>
              <a:t>view</a:t>
            </a:r>
          </a:p>
          <a:p>
            <a:endParaRPr lang="en-US" sz="2000" b="1" dirty="0"/>
          </a:p>
          <a:p>
            <a:r>
              <a:rPr lang="en-US" sz="2000" dirty="0"/>
              <a:t>•</a:t>
            </a:r>
            <a:r>
              <a:rPr lang="en-US" sz="2000" dirty="0">
                <a:solidFill>
                  <a:schemeClr val="accent2">
                    <a:lumMod val="50000"/>
                  </a:schemeClr>
                </a:solidFill>
              </a:rPr>
              <a:t> </a:t>
            </a:r>
            <a:r>
              <a:rPr lang="en-US" sz="2400" b="1" dirty="0">
                <a:solidFill>
                  <a:schemeClr val="bg2">
                    <a:lumMod val="50000"/>
                  </a:schemeClr>
                </a:solidFill>
              </a:rPr>
              <a:t>Creativity and innovation</a:t>
            </a:r>
            <a:r>
              <a:rPr lang="en-US" sz="2000" b="1" dirty="0"/>
              <a:t>—the ability to see what’s NOT there and </a:t>
            </a:r>
            <a:r>
              <a:rPr lang="en-US" sz="2000" b="1" dirty="0" smtClean="0"/>
              <a:t>make something happen; apply academic knowledge in new innovative ways</a:t>
            </a:r>
            <a:endParaRPr lang="en-US" sz="2000" dirty="0"/>
          </a:p>
        </p:txBody>
      </p:sp>
      <p:sp>
        <p:nvSpPr>
          <p:cNvPr id="6" name="TextBox 5"/>
          <p:cNvSpPr txBox="1"/>
          <p:nvPr/>
        </p:nvSpPr>
        <p:spPr>
          <a:xfrm>
            <a:off x="815648" y="5777089"/>
            <a:ext cx="4008329" cy="461665"/>
          </a:xfrm>
          <a:prstGeom prst="rect">
            <a:avLst/>
          </a:prstGeom>
          <a:noFill/>
        </p:spPr>
        <p:txBody>
          <a:bodyPr wrap="square" rtlCol="0">
            <a:spAutoFit/>
          </a:bodyPr>
          <a:lstStyle/>
          <a:p>
            <a:r>
              <a:rPr lang="en-US" sz="1200" b="1" dirty="0" smtClean="0"/>
              <a:t>Are they ready to work? Report by the Partnership for the 21</a:t>
            </a:r>
            <a:r>
              <a:rPr lang="en-US" sz="1200" b="1" baseline="30000" dirty="0" smtClean="0"/>
              <a:t>st</a:t>
            </a:r>
            <a:r>
              <a:rPr lang="en-US" sz="1200" b="1" dirty="0" smtClean="0"/>
              <a:t> Century Skills, 2008</a:t>
            </a:r>
            <a:endParaRPr lang="en-US" sz="1200" b="1" dirty="0"/>
          </a:p>
        </p:txBody>
      </p:sp>
      <p:sp>
        <p:nvSpPr>
          <p:cNvPr id="7" name="TextBox 6"/>
          <p:cNvSpPr txBox="1"/>
          <p:nvPr/>
        </p:nvSpPr>
        <p:spPr>
          <a:xfrm>
            <a:off x="4509094" y="5604074"/>
            <a:ext cx="3833823" cy="646331"/>
          </a:xfrm>
          <a:prstGeom prst="rect">
            <a:avLst/>
          </a:prstGeom>
          <a:noFill/>
        </p:spPr>
        <p:txBody>
          <a:bodyPr wrap="square" rtlCol="0">
            <a:spAutoFit/>
          </a:bodyPr>
          <a:lstStyle/>
          <a:p>
            <a:pPr algn="ctr"/>
            <a:r>
              <a:rPr lang="en-US" b="1" dirty="0" smtClean="0"/>
              <a:t>TOP 4 SKILLS identified by CEOs of 150 largest US companies</a:t>
            </a:r>
            <a:endParaRPr lang="en-US" b="1" dirty="0"/>
          </a:p>
        </p:txBody>
      </p:sp>
    </p:spTree>
    <p:extLst>
      <p:ext uri="{BB962C8B-B14F-4D97-AF65-F5344CB8AC3E}">
        <p14:creationId xmlns:p14="http://schemas.microsoft.com/office/powerpoint/2010/main" val="1166923611"/>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solidFill>
                  <a:srgbClr val="40749B"/>
                </a:solidFill>
              </a:rPr>
              <a:t>They value evidence.</a:t>
            </a:r>
            <a:br>
              <a:rPr lang="en-US" sz="3200" b="1" dirty="0">
                <a:solidFill>
                  <a:srgbClr val="40749B"/>
                </a:solidFill>
              </a:rPr>
            </a:br>
            <a:endParaRPr lang="en-US" sz="3200" dirty="0">
              <a:solidFill>
                <a:srgbClr val="40749B"/>
              </a:solidFill>
            </a:endParaRPr>
          </a:p>
        </p:txBody>
      </p:sp>
      <p:sp>
        <p:nvSpPr>
          <p:cNvPr id="3" name="Content Placeholder 2"/>
          <p:cNvSpPr>
            <a:spLocks noGrp="1"/>
          </p:cNvSpPr>
          <p:nvPr>
            <p:ph idx="1"/>
          </p:nvPr>
        </p:nvSpPr>
        <p:spPr/>
        <p:txBody>
          <a:bodyPr/>
          <a:lstStyle/>
          <a:p>
            <a:r>
              <a:rPr lang="en-US" dirty="0"/>
              <a:t>Students cite specific evidence when offering an oral or written interpretation of a text. </a:t>
            </a:r>
            <a:endParaRPr lang="en-US" dirty="0" smtClean="0"/>
          </a:p>
          <a:p>
            <a:r>
              <a:rPr lang="en-US" dirty="0" smtClean="0"/>
              <a:t>They </a:t>
            </a:r>
            <a:r>
              <a:rPr lang="en-US" dirty="0"/>
              <a:t>use relevant evidence when supporting their own points in writing and speaking, making their reasoning clear to the reader or </a:t>
            </a:r>
            <a:r>
              <a:rPr lang="en-US" dirty="0" smtClean="0"/>
              <a:t>listener</a:t>
            </a:r>
          </a:p>
          <a:p>
            <a:r>
              <a:rPr lang="en-US" dirty="0" smtClean="0"/>
              <a:t> </a:t>
            </a:r>
            <a:r>
              <a:rPr lang="en-US" dirty="0"/>
              <a:t>they constructively evaluate others’ use of evidence.</a:t>
            </a:r>
          </a:p>
        </p:txBody>
      </p:sp>
    </p:spTree>
    <p:extLst>
      <p:ext uri="{BB962C8B-B14F-4D97-AF65-F5344CB8AC3E}">
        <p14:creationId xmlns:p14="http://schemas.microsoft.com/office/powerpoint/2010/main" val="735077552"/>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a:solidFill>
                  <a:srgbClr val="40749B"/>
                </a:solidFill>
              </a:rPr>
              <a:t>They use technology and digital media strategically and capably.</a:t>
            </a:r>
            <a:br>
              <a:rPr lang="en-US" sz="3200" b="1" dirty="0">
                <a:solidFill>
                  <a:srgbClr val="40749B"/>
                </a:solidFill>
              </a:rPr>
            </a:br>
            <a:endParaRPr lang="en-US" sz="3200" dirty="0">
              <a:solidFill>
                <a:srgbClr val="40749B"/>
              </a:solidFill>
            </a:endParaRPr>
          </a:p>
        </p:txBody>
      </p:sp>
      <p:sp>
        <p:nvSpPr>
          <p:cNvPr id="3" name="Content Placeholder 2"/>
          <p:cNvSpPr>
            <a:spLocks noGrp="1"/>
          </p:cNvSpPr>
          <p:nvPr>
            <p:ph idx="1"/>
          </p:nvPr>
        </p:nvSpPr>
        <p:spPr/>
        <p:txBody>
          <a:bodyPr>
            <a:normAutofit fontScale="92500" lnSpcReduction="10000"/>
          </a:bodyPr>
          <a:lstStyle/>
          <a:p>
            <a:r>
              <a:rPr lang="en-US" dirty="0"/>
              <a:t>Students employ technology thoughtfully to enhance their reading, writing, speaking, listening, and language use. </a:t>
            </a:r>
            <a:endParaRPr lang="en-US" dirty="0" smtClean="0"/>
          </a:p>
          <a:p>
            <a:r>
              <a:rPr lang="en-US" dirty="0" smtClean="0"/>
              <a:t>They </a:t>
            </a:r>
            <a:r>
              <a:rPr lang="en-US" dirty="0"/>
              <a:t>tailor their searches online to acquire useful information efficiently, and they integrate what they learn using technology with what they learn offline. </a:t>
            </a:r>
            <a:endParaRPr lang="en-US" dirty="0" smtClean="0"/>
          </a:p>
          <a:p>
            <a:r>
              <a:rPr lang="en-US" dirty="0" smtClean="0"/>
              <a:t>They </a:t>
            </a:r>
            <a:r>
              <a:rPr lang="en-US" dirty="0"/>
              <a:t>are familiar with the strengths and limitations of various technological tools and mediums and can select and use those best suited to their communication goals.</a:t>
            </a:r>
          </a:p>
        </p:txBody>
      </p:sp>
    </p:spTree>
    <p:extLst>
      <p:ext uri="{BB962C8B-B14F-4D97-AF65-F5344CB8AC3E}">
        <p14:creationId xmlns:p14="http://schemas.microsoft.com/office/powerpoint/2010/main" val="2408961083"/>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a:solidFill>
                  <a:srgbClr val="40749B"/>
                </a:solidFill>
              </a:rPr>
              <a:t>They come to understand other perspectives and cultures.</a:t>
            </a:r>
            <a:r>
              <a:rPr lang="en-US" b="1" dirty="0"/>
              <a:t/>
            </a:r>
            <a:br>
              <a:rPr lang="en-US" b="1" dirty="0"/>
            </a:br>
            <a:endParaRPr lang="en-US" dirty="0"/>
          </a:p>
        </p:txBody>
      </p:sp>
      <p:sp>
        <p:nvSpPr>
          <p:cNvPr id="3" name="Content Placeholder 2"/>
          <p:cNvSpPr>
            <a:spLocks noGrp="1"/>
          </p:cNvSpPr>
          <p:nvPr>
            <p:ph idx="1"/>
          </p:nvPr>
        </p:nvSpPr>
        <p:spPr/>
        <p:txBody>
          <a:bodyPr>
            <a:normAutofit/>
          </a:bodyPr>
          <a:lstStyle/>
          <a:p>
            <a:r>
              <a:rPr lang="en-US" dirty="0" smtClean="0"/>
              <a:t>appreciate </a:t>
            </a:r>
            <a:r>
              <a:rPr lang="en-US" dirty="0"/>
              <a:t>that the twenty-first-century classroom and workplace are settings in which people from often widely divergent cultures and who represent diverse experiences and perspectives must learn and work together</a:t>
            </a:r>
            <a:r>
              <a:rPr lang="en-US" dirty="0" smtClean="0"/>
              <a:t>.</a:t>
            </a:r>
          </a:p>
          <a:p>
            <a:r>
              <a:rPr lang="en-US" dirty="0" smtClean="0"/>
              <a:t>evaluate </a:t>
            </a:r>
            <a:r>
              <a:rPr lang="en-US" dirty="0"/>
              <a:t>other points of view critically and constructively. </a:t>
            </a:r>
          </a:p>
        </p:txBody>
      </p:sp>
    </p:spTree>
    <p:extLst>
      <p:ext uri="{BB962C8B-B14F-4D97-AF65-F5344CB8AC3E}">
        <p14:creationId xmlns:p14="http://schemas.microsoft.com/office/powerpoint/2010/main" val="4050392935"/>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LINCOLN INTEGRATION</a:t>
            </a:r>
            <a:endParaRPr lang="en-US" dirty="0"/>
          </a:p>
        </p:txBody>
      </p:sp>
      <p:sp>
        <p:nvSpPr>
          <p:cNvPr id="3" name="Content Placeholder 2"/>
          <p:cNvSpPr>
            <a:spLocks noGrp="1"/>
          </p:cNvSpPr>
          <p:nvPr>
            <p:ph idx="1"/>
          </p:nvPr>
        </p:nvSpPr>
        <p:spPr/>
        <p:txBody>
          <a:bodyPr/>
          <a:lstStyle/>
          <a:p>
            <a:r>
              <a:rPr lang="en-US" dirty="0" smtClean="0"/>
              <a:t>STEM units are built to integrate common core</a:t>
            </a:r>
          </a:p>
          <a:p>
            <a:r>
              <a:rPr lang="en-US" dirty="0" smtClean="0"/>
              <a:t>Teachers have received (and continue receiving) extensive training in developing curriculum, lessons, and assessment matched to CCS </a:t>
            </a:r>
          </a:p>
          <a:p>
            <a:r>
              <a:rPr lang="en-US" dirty="0" smtClean="0"/>
              <a:t>We already developed many authentic tasks geared directly to transitioning students to CCS</a:t>
            </a:r>
            <a:endParaRPr lang="en-US" dirty="0"/>
          </a:p>
        </p:txBody>
      </p:sp>
    </p:spTree>
    <p:extLst>
      <p:ext uri="{BB962C8B-B14F-4D97-AF65-F5344CB8AC3E}">
        <p14:creationId xmlns:p14="http://schemas.microsoft.com/office/powerpoint/2010/main" val="1849406200"/>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CAN PARENTS HELP</a:t>
            </a:r>
            <a:endParaRPr lang="en-US" dirty="0"/>
          </a:p>
        </p:txBody>
      </p:sp>
      <p:sp>
        <p:nvSpPr>
          <p:cNvPr id="3" name="Content Placeholder 2"/>
          <p:cNvSpPr>
            <a:spLocks noGrp="1"/>
          </p:cNvSpPr>
          <p:nvPr>
            <p:ph idx="1"/>
          </p:nvPr>
        </p:nvSpPr>
        <p:spPr>
          <a:xfrm>
            <a:off x="1323214" y="2020067"/>
            <a:ext cx="6597228" cy="3603812"/>
          </a:xfrm>
        </p:spPr>
        <p:txBody>
          <a:bodyPr>
            <a:normAutofit fontScale="85000" lnSpcReduction="10000"/>
          </a:bodyPr>
          <a:lstStyle/>
          <a:p>
            <a:r>
              <a:rPr lang="en-US" dirty="0" smtClean="0"/>
              <a:t>Reward effort and persistence; speed is not always better </a:t>
            </a:r>
          </a:p>
          <a:p>
            <a:r>
              <a:rPr lang="en-US" dirty="0"/>
              <a:t>A</a:t>
            </a:r>
            <a:r>
              <a:rPr lang="en-US" dirty="0" smtClean="0"/>
              <a:t>llow students independence – work sent home is on the level that your student should do INDEPENDENTLY</a:t>
            </a:r>
          </a:p>
          <a:p>
            <a:r>
              <a:rPr lang="en-US" dirty="0" smtClean="0"/>
              <a:t>Focus on PROCESS, not product</a:t>
            </a:r>
          </a:p>
          <a:p>
            <a:r>
              <a:rPr lang="en-US" dirty="0" smtClean="0"/>
              <a:t>Expect and reinforce precision and accuracy; if there are careless errors – give them work back and have them INDEPENDENTLY find and correct them</a:t>
            </a:r>
          </a:p>
          <a:p>
            <a:r>
              <a:rPr lang="en-US" dirty="0" smtClean="0"/>
              <a:t>Encourage you child to try to figure out solutions BEFORE asking for help; ask them “ What did you try so far?”</a:t>
            </a:r>
          </a:p>
          <a:p>
            <a:r>
              <a:rPr lang="en-US" dirty="0" smtClean="0"/>
              <a:t>Reassure your child that it’s OK to be challenged by thinking and working outside their box and comfort level</a:t>
            </a:r>
          </a:p>
          <a:p>
            <a:endParaRPr lang="en-US" dirty="0"/>
          </a:p>
        </p:txBody>
      </p:sp>
    </p:spTree>
    <p:extLst>
      <p:ext uri="{BB962C8B-B14F-4D97-AF65-F5344CB8AC3E}">
        <p14:creationId xmlns:p14="http://schemas.microsoft.com/office/powerpoint/2010/main" val="1854657744"/>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SBAR SCORING WORKSHOP</a:t>
            </a:r>
            <a:endParaRPr lang="en-US" dirty="0"/>
          </a:p>
        </p:txBody>
      </p:sp>
      <p:sp>
        <p:nvSpPr>
          <p:cNvPr id="3" name="Content Placeholder 2"/>
          <p:cNvSpPr>
            <a:spLocks noGrp="1"/>
          </p:cNvSpPr>
          <p:nvPr>
            <p:ph idx="1"/>
          </p:nvPr>
        </p:nvSpPr>
        <p:spPr/>
        <p:txBody>
          <a:bodyPr>
            <a:noAutofit/>
          </a:bodyPr>
          <a:lstStyle/>
          <a:p>
            <a:r>
              <a:rPr lang="en-US" sz="3200" dirty="0" smtClean="0"/>
              <a:t>Workshop for parents of K-2 students</a:t>
            </a:r>
          </a:p>
          <a:p>
            <a:r>
              <a:rPr lang="en-US" sz="3200" dirty="0" smtClean="0"/>
              <a:t>Friday 9/28  at 7:55- 9:00 in the media center</a:t>
            </a:r>
          </a:p>
          <a:p>
            <a:r>
              <a:rPr lang="en-US" sz="3200" dirty="0"/>
              <a:t>H</a:t>
            </a:r>
            <a:r>
              <a:rPr lang="en-US" sz="3200" dirty="0" smtClean="0"/>
              <a:t>ow common core standards are assessed and progress reported</a:t>
            </a:r>
            <a:endParaRPr lang="en-US" sz="3200" dirty="0"/>
          </a:p>
        </p:txBody>
      </p:sp>
    </p:spTree>
    <p:extLst>
      <p:ext uri="{BB962C8B-B14F-4D97-AF65-F5344CB8AC3E}">
        <p14:creationId xmlns:p14="http://schemas.microsoft.com/office/powerpoint/2010/main" val="198565843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MAJOR CONCERNS</a:t>
            </a:r>
            <a:endParaRPr lang="en-US" dirty="0"/>
          </a:p>
        </p:txBody>
      </p:sp>
      <p:sp>
        <p:nvSpPr>
          <p:cNvPr id="3" name="Content Placeholder 2"/>
          <p:cNvSpPr>
            <a:spLocks noGrp="1"/>
          </p:cNvSpPr>
          <p:nvPr>
            <p:ph idx="1"/>
          </p:nvPr>
        </p:nvSpPr>
        <p:spPr>
          <a:xfrm>
            <a:off x="1463040" y="1827984"/>
            <a:ext cx="6196405" cy="3603812"/>
          </a:xfrm>
        </p:spPr>
        <p:txBody>
          <a:bodyPr/>
          <a:lstStyle/>
          <a:p>
            <a:r>
              <a:rPr lang="en-US" dirty="0" smtClean="0"/>
              <a:t> Continuous lagging performance of US students (including the top ones) on International Measures</a:t>
            </a:r>
          </a:p>
          <a:p>
            <a:r>
              <a:rPr lang="en-US" dirty="0" smtClean="0"/>
              <a:t>Deficiencies of the NCLB</a:t>
            </a:r>
          </a:p>
          <a:p>
            <a:r>
              <a:rPr lang="en-US" dirty="0" smtClean="0"/>
              <a:t>Demands of new economy</a:t>
            </a:r>
          </a:p>
          <a:p>
            <a:r>
              <a:rPr lang="en-US" dirty="0" smtClean="0"/>
              <a:t>Misalignment of K-12 </a:t>
            </a:r>
          </a:p>
          <a:p>
            <a:pPr marL="0" indent="0">
              <a:buNone/>
            </a:pPr>
            <a:r>
              <a:rPr lang="en-US" dirty="0"/>
              <a:t>s</a:t>
            </a:r>
            <a:r>
              <a:rPr lang="en-US" dirty="0" smtClean="0"/>
              <a:t>tandards and college and </a:t>
            </a:r>
          </a:p>
          <a:p>
            <a:pPr marL="0" indent="0">
              <a:buNone/>
            </a:pPr>
            <a:r>
              <a:rPr lang="en-US" dirty="0"/>
              <a:t>w</a:t>
            </a:r>
            <a:r>
              <a:rPr lang="en-US" dirty="0" smtClean="0"/>
              <a:t>orkplace skills and needs</a:t>
            </a:r>
          </a:p>
          <a:p>
            <a:pPr marL="0" indent="0">
              <a:buNone/>
            </a:pPr>
            <a:endParaRPr lang="en-US" dirty="0" smtClean="0"/>
          </a:p>
          <a:p>
            <a:endParaRPr lang="en-US" dirty="0" smtClean="0"/>
          </a:p>
          <a:p>
            <a:endParaRPr lang="en-US" dirty="0"/>
          </a:p>
        </p:txBody>
      </p:sp>
      <p:pic>
        <p:nvPicPr>
          <p:cNvPr id="4" name="Content Placeholder 3" descr="assembly-line-women.jpg"/>
          <p:cNvPicPr>
            <a:picLocks noChangeAspect="1"/>
          </p:cNvPicPr>
          <p:nvPr/>
        </p:nvPicPr>
        <p:blipFill>
          <a:blip r:embed="rId2">
            <a:extLst>
              <a:ext uri="{28A0092B-C50C-407E-A947-70E740481C1C}">
                <a14:useLocalDpi xmlns:a14="http://schemas.microsoft.com/office/drawing/2010/main" val="0"/>
              </a:ext>
            </a:extLst>
          </a:blip>
          <a:srcRect t="14363" b="14363"/>
          <a:stretch>
            <a:fillRect/>
          </a:stretch>
        </p:blipFill>
        <p:spPr>
          <a:xfrm rot="20703434">
            <a:off x="5117608" y="3763535"/>
            <a:ext cx="2915960" cy="2129520"/>
          </a:xfrm>
          <a:prstGeom prst="rect">
            <a:avLst/>
          </a:prstGeom>
        </p:spPr>
      </p:pic>
    </p:spTree>
    <p:extLst>
      <p:ext uri="{BB962C8B-B14F-4D97-AF65-F5344CB8AC3E}">
        <p14:creationId xmlns:p14="http://schemas.microsoft.com/office/powerpoint/2010/main" val="265814515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724375"/>
            <a:ext cx="6965245" cy="1202485"/>
          </a:xfrm>
        </p:spPr>
        <p:txBody>
          <a:bodyPr>
            <a:normAutofit fontScale="90000"/>
          </a:bodyPr>
          <a:lstStyle/>
          <a:p>
            <a:r>
              <a:rPr lang="en-US" dirty="0" smtClean="0"/>
              <a:t>WHAT’S THE DIFFERENCE</a:t>
            </a:r>
            <a:endParaRPr lang="en-US" dirty="0"/>
          </a:p>
        </p:txBody>
      </p:sp>
      <p:sp>
        <p:nvSpPr>
          <p:cNvPr id="3" name="Content Placeholder 2"/>
          <p:cNvSpPr>
            <a:spLocks noGrp="1"/>
          </p:cNvSpPr>
          <p:nvPr>
            <p:ph idx="1"/>
          </p:nvPr>
        </p:nvSpPr>
        <p:spPr>
          <a:xfrm>
            <a:off x="1188516" y="1712680"/>
            <a:ext cx="7072836" cy="4010389"/>
          </a:xfrm>
        </p:spPr>
        <p:txBody>
          <a:bodyPr>
            <a:normAutofit fontScale="92500" lnSpcReduction="10000"/>
          </a:bodyPr>
          <a:lstStyle/>
          <a:p>
            <a:r>
              <a:rPr lang="en-US" sz="2600" dirty="0" smtClean="0"/>
              <a:t>Aligned with college and career expectations</a:t>
            </a:r>
          </a:p>
          <a:p>
            <a:r>
              <a:rPr lang="en-US" sz="2600" dirty="0" smtClean="0"/>
              <a:t>Internationally benchmarked</a:t>
            </a:r>
          </a:p>
          <a:p>
            <a:r>
              <a:rPr lang="en-US" sz="2600" dirty="0" smtClean="0"/>
              <a:t>Broader focus in language arts</a:t>
            </a:r>
          </a:p>
          <a:p>
            <a:r>
              <a:rPr lang="en-US" sz="2600" dirty="0" smtClean="0"/>
              <a:t>Increased level of cognitive complexity and rigor at all K-12 levels</a:t>
            </a:r>
          </a:p>
          <a:p>
            <a:r>
              <a:rPr lang="en-US" sz="2600" dirty="0" smtClean="0"/>
              <a:t>Developed top down</a:t>
            </a:r>
          </a:p>
          <a:p>
            <a:r>
              <a:rPr lang="en-US" sz="2600" dirty="0" smtClean="0"/>
              <a:t>Include both content </a:t>
            </a:r>
            <a:r>
              <a:rPr lang="en-US" sz="2600" u="sng" dirty="0" smtClean="0"/>
              <a:t>and </a:t>
            </a:r>
            <a:r>
              <a:rPr lang="en-US" sz="2600" dirty="0" smtClean="0"/>
              <a:t>application </a:t>
            </a:r>
            <a:r>
              <a:rPr lang="en-US" sz="2600" dirty="0"/>
              <a:t>of of knowledge through high-order </a:t>
            </a:r>
            <a:r>
              <a:rPr lang="en-US" sz="2600" dirty="0" smtClean="0"/>
              <a:t>skills</a:t>
            </a:r>
          </a:p>
          <a:p>
            <a:r>
              <a:rPr lang="en-US" sz="2600" dirty="0" smtClean="0"/>
              <a:t>Will be assessed as traditional AND performance standards</a:t>
            </a:r>
          </a:p>
          <a:p>
            <a:endParaRPr lang="en-US" dirty="0" smtClean="0"/>
          </a:p>
          <a:p>
            <a:endParaRPr lang="en-US" dirty="0"/>
          </a:p>
        </p:txBody>
      </p:sp>
    </p:spTree>
    <p:extLst>
      <p:ext uri="{BB962C8B-B14F-4D97-AF65-F5344CB8AC3E}">
        <p14:creationId xmlns:p14="http://schemas.microsoft.com/office/powerpoint/2010/main" val="223671306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STANDARDS</a:t>
            </a:r>
            <a:endParaRPr lang="en-US" dirty="0"/>
          </a:p>
        </p:txBody>
      </p:sp>
      <p:sp>
        <p:nvSpPr>
          <p:cNvPr id="3" name="Content Placeholder 2"/>
          <p:cNvSpPr>
            <a:spLocks noGrp="1"/>
          </p:cNvSpPr>
          <p:nvPr>
            <p:ph idx="1"/>
          </p:nvPr>
        </p:nvSpPr>
        <p:spPr>
          <a:xfrm>
            <a:off x="1176864" y="1756875"/>
            <a:ext cx="7026227" cy="4359837"/>
          </a:xfrm>
        </p:spPr>
        <p:txBody>
          <a:bodyPr>
            <a:normAutofit fontScale="85000" lnSpcReduction="20000"/>
          </a:bodyPr>
          <a:lstStyle/>
          <a:p>
            <a:r>
              <a:rPr lang="en-US" sz="2800" dirty="0" smtClean="0"/>
              <a:t>English</a:t>
            </a:r>
            <a:r>
              <a:rPr lang="en-US" sz="2800" dirty="0"/>
              <a:t>-language arts and math were the first subjects chosen for the </a:t>
            </a:r>
            <a:r>
              <a:rPr lang="en-US" sz="2800" dirty="0" smtClean="0"/>
              <a:t>CCS because </a:t>
            </a:r>
            <a:r>
              <a:rPr lang="en-US" sz="2800" dirty="0"/>
              <a:t>these two subjects are skills, upon which students build skill sets in other subject areas.</a:t>
            </a:r>
          </a:p>
          <a:p>
            <a:r>
              <a:rPr lang="en-US" sz="2800" dirty="0" smtClean="0"/>
              <a:t> Science standards are in development</a:t>
            </a:r>
          </a:p>
          <a:p>
            <a:r>
              <a:rPr lang="en-US" sz="2800" dirty="0" smtClean="0"/>
              <a:t>States can add up to 15% more to standards ( for state specific content, for example)</a:t>
            </a:r>
          </a:p>
          <a:p>
            <a:r>
              <a:rPr lang="en-US" sz="2800" dirty="0" smtClean="0"/>
              <a:t>So far, only 5 states have not adopted CCS</a:t>
            </a:r>
          </a:p>
          <a:p>
            <a:r>
              <a:rPr lang="en-US" sz="2800" dirty="0" smtClean="0"/>
              <a:t>Assessment of CCS will begin in 2014 ( 2013- benchmark test)</a:t>
            </a:r>
          </a:p>
          <a:p>
            <a:r>
              <a:rPr lang="en-US" sz="2800" dirty="0" smtClean="0"/>
              <a:t>Smarter Balanced or PARCC (Florida is PARCC)</a:t>
            </a:r>
          </a:p>
          <a:p>
            <a:r>
              <a:rPr lang="en-US" sz="2800" dirty="0" smtClean="0"/>
              <a:t>States join voluntarily – Florida joined in 2010</a:t>
            </a:r>
          </a:p>
          <a:p>
            <a:endParaRPr lang="en-US" dirty="0"/>
          </a:p>
        </p:txBody>
      </p:sp>
    </p:spTree>
    <p:extLst>
      <p:ext uri="{BB962C8B-B14F-4D97-AF65-F5344CB8AC3E}">
        <p14:creationId xmlns:p14="http://schemas.microsoft.com/office/powerpoint/2010/main" val="37580093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 read” the standard</a:t>
            </a:r>
            <a:endParaRPr lang="en-US" dirty="0"/>
          </a:p>
        </p:txBody>
      </p:sp>
      <p:sp>
        <p:nvSpPr>
          <p:cNvPr id="3" name="Content Placeholder 2"/>
          <p:cNvSpPr>
            <a:spLocks noGrp="1"/>
          </p:cNvSpPr>
          <p:nvPr>
            <p:ph idx="1"/>
          </p:nvPr>
        </p:nvSpPr>
        <p:spPr/>
        <p:txBody>
          <a:bodyPr/>
          <a:lstStyle/>
          <a:p>
            <a:r>
              <a:rPr lang="en-US" dirty="0" smtClean="0"/>
              <a:t> “unwrap” SKILLS ( verbs) and CONCEPTS (nouns) and determine level of cognitive complexity within standard’s context</a:t>
            </a:r>
          </a:p>
          <a:p>
            <a:r>
              <a:rPr lang="en-US" dirty="0">
                <a:hlinkClick r:id="rId2"/>
              </a:rPr>
              <a:t>CCSS.ELA-Literacy.W.5.8</a:t>
            </a:r>
            <a:r>
              <a:rPr lang="en-US" dirty="0"/>
              <a:t> </a:t>
            </a:r>
            <a:endParaRPr lang="en-US" dirty="0" smtClean="0"/>
          </a:p>
          <a:p>
            <a:pPr marL="0" indent="0">
              <a:buNone/>
            </a:pPr>
            <a:r>
              <a:rPr lang="en-US" dirty="0" smtClean="0"/>
              <a:t>Recall </a:t>
            </a:r>
            <a:r>
              <a:rPr lang="en-US" dirty="0"/>
              <a:t>relevant information from experiences or gather relevant information from print and digital sources; summarize or paraphrase information in notes and finished work, and provide a list of sources</a:t>
            </a:r>
            <a:r>
              <a:rPr lang="en-US" dirty="0" smtClean="0"/>
              <a:t>.</a:t>
            </a:r>
          </a:p>
          <a:p>
            <a:pPr marL="0" indent="0">
              <a:buNone/>
            </a:pPr>
            <a:endParaRPr lang="en-US" dirty="0"/>
          </a:p>
        </p:txBody>
      </p:sp>
      <p:sp>
        <p:nvSpPr>
          <p:cNvPr id="4" name="Oval 3"/>
          <p:cNvSpPr/>
          <p:nvPr/>
        </p:nvSpPr>
        <p:spPr>
          <a:xfrm>
            <a:off x="1463040" y="3786536"/>
            <a:ext cx="960601" cy="454384"/>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6" name="Straight Connector 5"/>
          <p:cNvCxnSpPr/>
          <p:nvPr/>
        </p:nvCxnSpPr>
        <p:spPr>
          <a:xfrm flipV="1">
            <a:off x="2423641" y="4124412"/>
            <a:ext cx="4952150" cy="11651"/>
          </a:xfrm>
          <a:prstGeom prst="line">
            <a:avLst/>
          </a:prstGeom>
        </p:spPr>
        <p:style>
          <a:lnRef idx="2">
            <a:schemeClr val="accent1"/>
          </a:lnRef>
          <a:fillRef idx="0">
            <a:schemeClr val="accent1"/>
          </a:fillRef>
          <a:effectRef idx="1">
            <a:schemeClr val="accent1"/>
          </a:effectRef>
          <a:fontRef idx="minor">
            <a:schemeClr val="tx1"/>
          </a:fontRef>
        </p:style>
      </p:cxnSp>
      <p:sp>
        <p:nvSpPr>
          <p:cNvPr id="7" name="Oval 6"/>
          <p:cNvSpPr/>
          <p:nvPr/>
        </p:nvSpPr>
        <p:spPr>
          <a:xfrm>
            <a:off x="1841035" y="4171014"/>
            <a:ext cx="967126" cy="396131"/>
          </a:xfrm>
          <a:prstGeom prst="ellipse">
            <a:avLst/>
          </a:prstGeom>
          <a:noFill/>
          <a:ln>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9" name="Straight Connector 8"/>
          <p:cNvCxnSpPr/>
          <p:nvPr/>
        </p:nvCxnSpPr>
        <p:spPr>
          <a:xfrm>
            <a:off x="2913030" y="4567145"/>
            <a:ext cx="4369544"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1549732" y="4881719"/>
            <a:ext cx="1817730" cy="11651"/>
          </a:xfrm>
          <a:prstGeom prst="line">
            <a:avLst/>
          </a:prstGeom>
        </p:spPr>
        <p:style>
          <a:lnRef idx="2">
            <a:schemeClr val="accent1"/>
          </a:lnRef>
          <a:fillRef idx="0">
            <a:schemeClr val="accent1"/>
          </a:fillRef>
          <a:effectRef idx="1">
            <a:schemeClr val="accent1"/>
          </a:effectRef>
          <a:fontRef idx="minor">
            <a:schemeClr val="tx1"/>
          </a:fontRef>
        </p:style>
      </p:cxnSp>
      <p:sp>
        <p:nvSpPr>
          <p:cNvPr id="12" name="Oval 11"/>
          <p:cNvSpPr/>
          <p:nvPr/>
        </p:nvSpPr>
        <p:spPr>
          <a:xfrm>
            <a:off x="3518940" y="4567145"/>
            <a:ext cx="3542244" cy="326225"/>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p:nvCxnSpPr>
        <p:spPr>
          <a:xfrm flipV="1">
            <a:off x="1549732" y="5242897"/>
            <a:ext cx="4847281" cy="11650"/>
          </a:xfrm>
          <a:prstGeom prst="line">
            <a:avLst/>
          </a:prstGeom>
        </p:spPr>
        <p:style>
          <a:lnRef idx="2">
            <a:schemeClr val="accent1"/>
          </a:lnRef>
          <a:fillRef idx="0">
            <a:schemeClr val="accent1"/>
          </a:fillRef>
          <a:effectRef idx="1">
            <a:schemeClr val="accent1"/>
          </a:effectRef>
          <a:fontRef idx="minor">
            <a:schemeClr val="tx1"/>
          </a:fontRef>
        </p:style>
      </p:cxnSp>
      <p:sp>
        <p:nvSpPr>
          <p:cNvPr id="15" name="Oval 14"/>
          <p:cNvSpPr/>
          <p:nvPr/>
        </p:nvSpPr>
        <p:spPr>
          <a:xfrm>
            <a:off x="1549732" y="5254547"/>
            <a:ext cx="1060343" cy="468522"/>
          </a:xfrm>
          <a:prstGeom prst="ellipse">
            <a:avLst/>
          </a:prstGeom>
          <a:no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7" name="Straight Connector 16"/>
          <p:cNvCxnSpPr/>
          <p:nvPr/>
        </p:nvCxnSpPr>
        <p:spPr>
          <a:xfrm flipV="1">
            <a:off x="2808161" y="5569121"/>
            <a:ext cx="1782774" cy="23302"/>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408124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12" grpId="0" animBg="1"/>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642818"/>
            <a:ext cx="6965245" cy="1202485"/>
          </a:xfrm>
        </p:spPr>
        <p:txBody>
          <a:bodyPr/>
          <a:lstStyle/>
          <a:p>
            <a:r>
              <a:rPr lang="en-US" dirty="0" smtClean="0"/>
              <a:t>Unwrapped standard</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91511390"/>
              </p:ext>
            </p:extLst>
          </p:nvPr>
        </p:nvGraphicFramePr>
        <p:xfrm>
          <a:off x="1002082" y="1845303"/>
          <a:ext cx="6871593" cy="3752454"/>
        </p:xfrm>
        <a:graphic>
          <a:graphicData uri="http://schemas.openxmlformats.org/drawingml/2006/table">
            <a:tbl>
              <a:tblPr firstRow="1" bandRow="1">
                <a:tableStyleId>{5C22544A-7EE6-4342-B048-85BDC9FD1C3A}</a:tableStyleId>
              </a:tblPr>
              <a:tblGrid>
                <a:gridCol w="1607993"/>
                <a:gridCol w="2959638"/>
                <a:gridCol w="2303962"/>
              </a:tblGrid>
              <a:tr h="503776">
                <a:tc>
                  <a:txBody>
                    <a:bodyPr/>
                    <a:lstStyle/>
                    <a:p>
                      <a:r>
                        <a:rPr lang="en-US" dirty="0" smtClean="0"/>
                        <a:t>SKILL</a:t>
                      </a:r>
                      <a:endParaRPr lang="en-US" dirty="0"/>
                    </a:p>
                  </a:txBody>
                  <a:tcPr/>
                </a:tc>
                <a:tc>
                  <a:txBody>
                    <a:bodyPr/>
                    <a:lstStyle/>
                    <a:p>
                      <a:r>
                        <a:rPr lang="en-US" dirty="0" smtClean="0"/>
                        <a:t>CONCEPT</a:t>
                      </a:r>
                      <a:endParaRPr lang="en-US" dirty="0"/>
                    </a:p>
                  </a:txBody>
                  <a:tcPr/>
                </a:tc>
                <a:tc>
                  <a:txBody>
                    <a:bodyPr/>
                    <a:lstStyle/>
                    <a:p>
                      <a:r>
                        <a:rPr lang="en-US" dirty="0" smtClean="0"/>
                        <a:t>COMPLEXITY</a:t>
                      </a:r>
                      <a:endParaRPr lang="en-US" dirty="0"/>
                    </a:p>
                  </a:txBody>
                  <a:tcPr/>
                </a:tc>
              </a:tr>
              <a:tr h="869531">
                <a:tc>
                  <a:txBody>
                    <a:bodyPr/>
                    <a:lstStyle/>
                    <a:p>
                      <a:r>
                        <a:rPr lang="en-US" sz="2000" dirty="0" smtClean="0"/>
                        <a:t>Recall</a:t>
                      </a:r>
                      <a:endParaRPr lang="en-US" sz="2000" dirty="0"/>
                    </a:p>
                  </a:txBody>
                  <a:tcPr/>
                </a:tc>
                <a:tc>
                  <a:txBody>
                    <a:bodyPr/>
                    <a:lstStyle/>
                    <a:p>
                      <a:r>
                        <a:rPr lang="en-US" sz="2000" dirty="0" smtClean="0"/>
                        <a:t>Relevant personal experiences</a:t>
                      </a:r>
                      <a:endParaRPr lang="en-US" sz="2000" dirty="0"/>
                    </a:p>
                  </a:txBody>
                  <a:tcPr/>
                </a:tc>
                <a:tc>
                  <a:txBody>
                    <a:bodyPr/>
                    <a:lstStyle/>
                    <a:p>
                      <a:r>
                        <a:rPr lang="en-US" sz="2000" dirty="0" smtClean="0"/>
                        <a:t>2 ( comprehension – because of relevant)</a:t>
                      </a:r>
                      <a:endParaRPr lang="en-US" sz="2000" dirty="0"/>
                    </a:p>
                  </a:txBody>
                  <a:tcPr/>
                </a:tc>
              </a:tr>
              <a:tr h="869531">
                <a:tc>
                  <a:txBody>
                    <a:bodyPr/>
                    <a:lstStyle/>
                    <a:p>
                      <a:r>
                        <a:rPr lang="en-US" sz="2000" dirty="0" smtClean="0"/>
                        <a:t>Gather</a:t>
                      </a:r>
                      <a:endParaRPr lang="en-US" sz="2000" dirty="0"/>
                    </a:p>
                  </a:txBody>
                  <a:tcPr/>
                </a:tc>
                <a:tc>
                  <a:txBody>
                    <a:bodyPr/>
                    <a:lstStyle/>
                    <a:p>
                      <a:r>
                        <a:rPr lang="en-US" sz="2000" dirty="0" smtClean="0"/>
                        <a:t>relevant information from print and digital sources</a:t>
                      </a:r>
                      <a:endParaRPr lang="en-US" sz="2000" dirty="0"/>
                    </a:p>
                  </a:txBody>
                  <a:tcPr/>
                </a:tc>
                <a:tc>
                  <a:txBody>
                    <a:bodyPr/>
                    <a:lstStyle/>
                    <a:p>
                      <a:r>
                        <a:rPr lang="en-US" sz="2000" dirty="0" smtClean="0"/>
                        <a:t>5 ( synthesis)</a:t>
                      </a:r>
                      <a:endParaRPr lang="en-US" sz="2000" dirty="0"/>
                    </a:p>
                  </a:txBody>
                  <a:tcPr/>
                </a:tc>
              </a:tr>
              <a:tr h="869531">
                <a:tc>
                  <a:txBody>
                    <a:bodyPr/>
                    <a:lstStyle/>
                    <a:p>
                      <a:r>
                        <a:rPr lang="en-US" sz="2000" dirty="0" smtClean="0"/>
                        <a:t>Summarize</a:t>
                      </a:r>
                    </a:p>
                    <a:p>
                      <a:r>
                        <a:rPr lang="en-US" sz="2000" dirty="0" smtClean="0"/>
                        <a:t>Paraphrase</a:t>
                      </a:r>
                      <a:endParaRPr lang="en-US" sz="2000" dirty="0"/>
                    </a:p>
                  </a:txBody>
                  <a:tcPr/>
                </a:tc>
                <a:tc>
                  <a:txBody>
                    <a:bodyPr/>
                    <a:lstStyle/>
                    <a:p>
                      <a:r>
                        <a:rPr lang="en-US" sz="2000" dirty="0" smtClean="0"/>
                        <a:t>information in notes and finished work</a:t>
                      </a:r>
                      <a:endParaRPr lang="en-US" sz="2000" dirty="0"/>
                    </a:p>
                  </a:txBody>
                  <a:tcPr/>
                </a:tc>
                <a:tc>
                  <a:txBody>
                    <a:bodyPr/>
                    <a:lstStyle/>
                    <a:p>
                      <a:r>
                        <a:rPr lang="en-US" sz="2000" dirty="0" smtClean="0"/>
                        <a:t>2 ( comprehension)</a:t>
                      </a:r>
                      <a:endParaRPr lang="en-US" sz="2000" dirty="0"/>
                    </a:p>
                  </a:txBody>
                  <a:tcPr/>
                </a:tc>
              </a:tr>
              <a:tr h="503776">
                <a:tc>
                  <a:txBody>
                    <a:bodyPr/>
                    <a:lstStyle/>
                    <a:p>
                      <a:r>
                        <a:rPr lang="en-US" sz="2000" dirty="0" smtClean="0"/>
                        <a:t>Provide</a:t>
                      </a:r>
                      <a:endParaRPr lang="en-US" sz="2000" dirty="0"/>
                    </a:p>
                  </a:txBody>
                  <a:tcPr/>
                </a:tc>
                <a:tc>
                  <a:txBody>
                    <a:bodyPr/>
                    <a:lstStyle/>
                    <a:p>
                      <a:r>
                        <a:rPr lang="en-US" sz="2000" dirty="0" smtClean="0"/>
                        <a:t>List of sources</a:t>
                      </a:r>
                      <a:endParaRPr lang="en-US" sz="2000" dirty="0"/>
                    </a:p>
                  </a:txBody>
                  <a:tcPr/>
                </a:tc>
                <a:tc>
                  <a:txBody>
                    <a:bodyPr/>
                    <a:lstStyle/>
                    <a:p>
                      <a:r>
                        <a:rPr lang="en-US" sz="2000" dirty="0" smtClean="0"/>
                        <a:t>1 (recall)</a:t>
                      </a:r>
                      <a:endParaRPr lang="en-US" sz="2000" dirty="0"/>
                    </a:p>
                  </a:txBody>
                  <a:tcPr/>
                </a:tc>
              </a:tr>
            </a:tbl>
          </a:graphicData>
        </a:graphic>
      </p:graphicFrame>
    </p:spTree>
    <p:extLst>
      <p:ext uri="{BB962C8B-B14F-4D97-AF65-F5344CB8AC3E}">
        <p14:creationId xmlns:p14="http://schemas.microsoft.com/office/powerpoint/2010/main" val="4219190800"/>
      </p:ext>
    </p:ext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4.6|11.9|10.5|15.4|10.4"/>
</p:tagLst>
</file>

<file path=ppt/tags/tag2.xml><?xml version="1.0" encoding="utf-8"?>
<p:tagLst xmlns:a="http://schemas.openxmlformats.org/drawingml/2006/main" xmlns:r="http://schemas.openxmlformats.org/officeDocument/2006/relationships" xmlns:p="http://schemas.openxmlformats.org/presentationml/2006/main">
  <p:tag name="TIMING" val="|4.2|30.9"/>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Pushpi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Pushpin.thmx</Template>
  <TotalTime>1248</TotalTime>
  <Words>2766</Words>
  <Application>Microsoft Macintosh PowerPoint</Application>
  <PresentationFormat>On-screen Show (4:3)</PresentationFormat>
  <Paragraphs>274</Paragraphs>
  <Slides>45</Slides>
  <Notes>11</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Pushpin</vt:lpstr>
      <vt:lpstr>COMMON CORE STANDARDS</vt:lpstr>
      <vt:lpstr>AGENDA</vt:lpstr>
      <vt:lpstr>US ED STANDARDS</vt:lpstr>
      <vt:lpstr>THE  21st WORK PLACE</vt:lpstr>
      <vt:lpstr>MAJOR CONCERNS</vt:lpstr>
      <vt:lpstr>WHAT’S THE DIFFERENCE</vt:lpstr>
      <vt:lpstr>THE STANDARDS</vt:lpstr>
      <vt:lpstr>How to “ read” the standard</vt:lpstr>
      <vt:lpstr>Unwrapped standard</vt:lpstr>
      <vt:lpstr>AGENDA</vt:lpstr>
      <vt:lpstr>MATHEMATICS</vt:lpstr>
      <vt:lpstr>Design and Organization</vt:lpstr>
      <vt:lpstr>Design and Organization</vt:lpstr>
      <vt:lpstr>Design and Organization</vt:lpstr>
      <vt:lpstr>Design and Organization</vt:lpstr>
      <vt:lpstr>PowerPoint Presentation</vt:lpstr>
      <vt:lpstr>PowerPoint Presentation</vt:lpstr>
      <vt:lpstr>CONTINUED</vt:lpstr>
      <vt:lpstr>Make sense of problems and persevere in solving them.</vt:lpstr>
      <vt:lpstr>Reason abstractly and quantitatively.</vt:lpstr>
      <vt:lpstr>Construct viable arguments and critique the reasoning of others.</vt:lpstr>
      <vt:lpstr>Model with mathematics</vt:lpstr>
      <vt:lpstr>Use appropriate tools strategically.</vt:lpstr>
      <vt:lpstr>Attend to precision</vt:lpstr>
      <vt:lpstr>Look for and make use of structure.</vt:lpstr>
      <vt:lpstr>Look for and express regularity in repeated reasoning.</vt:lpstr>
      <vt:lpstr>PowerPoint Presentation</vt:lpstr>
      <vt:lpstr>PowerPoint Presentation</vt:lpstr>
      <vt:lpstr>FCAT QUESTION- INFORMATIONAL TEXT GRADE 3</vt:lpstr>
      <vt:lpstr>Assessment Task Example</vt:lpstr>
      <vt:lpstr>Parts of Performance Task</vt:lpstr>
      <vt:lpstr>ELA </vt:lpstr>
      <vt:lpstr>Design and Organization</vt:lpstr>
      <vt:lpstr>Design and Organization</vt:lpstr>
      <vt:lpstr>Design and Organization</vt:lpstr>
      <vt:lpstr>Students demonstrate independence. </vt:lpstr>
      <vt:lpstr>They build strong content knowledge. </vt:lpstr>
      <vt:lpstr>They respond to the varying demands of audience, task, purpose, and discipline. </vt:lpstr>
      <vt:lpstr>They comprehend as well as critique. </vt:lpstr>
      <vt:lpstr>They value evidence. </vt:lpstr>
      <vt:lpstr>They use technology and digital media strategically and capably. </vt:lpstr>
      <vt:lpstr>They come to understand other perspectives and cultures. </vt:lpstr>
      <vt:lpstr>LINCOLN INTEGRATION</vt:lpstr>
      <vt:lpstr>HOW CAN PARENTS HELP</vt:lpstr>
      <vt:lpstr>SBAR SCORING WORKSHOP</vt:lpstr>
    </vt:vector>
  </TitlesOfParts>
  <Company>Lincoln Academy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COMMON CORE STANDARDS</dc:title>
  <dc:creator>Mijana Lockard</dc:creator>
  <cp:lastModifiedBy>Mijana Lockard</cp:lastModifiedBy>
  <cp:revision>57</cp:revision>
  <cp:lastPrinted>2012-09-25T19:09:25Z</cp:lastPrinted>
  <dcterms:created xsi:type="dcterms:W3CDTF">2012-09-25T00:08:00Z</dcterms:created>
  <dcterms:modified xsi:type="dcterms:W3CDTF">2013-04-05T14:11:36Z</dcterms:modified>
</cp:coreProperties>
</file>